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5" r:id="rId5"/>
    <p:sldId id="272" r:id="rId6"/>
    <p:sldId id="278" r:id="rId7"/>
    <p:sldId id="268" r:id="rId8"/>
    <p:sldId id="261" r:id="rId9"/>
    <p:sldId id="289" r:id="rId10"/>
    <p:sldId id="290" r:id="rId11"/>
    <p:sldId id="283" r:id="rId12"/>
    <p:sldId id="284" r:id="rId13"/>
    <p:sldId id="285" r:id="rId14"/>
    <p:sldId id="286" r:id="rId15"/>
    <p:sldId id="287" r:id="rId16"/>
    <p:sldId id="288" r:id="rId17"/>
    <p:sldId id="262" r:id="rId18"/>
    <p:sldId id="291" r:id="rId19"/>
    <p:sldId id="292" r:id="rId20"/>
    <p:sldId id="293" r:id="rId21"/>
    <p:sldId id="294" r:id="rId22"/>
    <p:sldId id="257" r:id="rId23"/>
    <p:sldId id="258" r:id="rId24"/>
    <p:sldId id="295" r:id="rId25"/>
    <p:sldId id="296" r:id="rId26"/>
    <p:sldId id="297" r:id="rId27"/>
    <p:sldId id="298" r:id="rId28"/>
    <p:sldId id="299" r:id="rId29"/>
    <p:sldId id="263" r:id="rId30"/>
    <p:sldId id="273" r:id="rId31"/>
    <p:sldId id="300" r:id="rId32"/>
    <p:sldId id="301" r:id="rId33"/>
    <p:sldId id="302" r:id="rId34"/>
    <p:sldId id="303" r:id="rId35"/>
    <p:sldId id="304" r:id="rId36"/>
    <p:sldId id="28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6D02"/>
    <a:srgbClr val="BF9000"/>
    <a:srgbClr val="F1BBBF"/>
    <a:srgbClr val="D0BB8B"/>
    <a:srgbClr val="837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3" autoAdjust="0"/>
    <p:restoredTop sz="94660"/>
  </p:normalViewPr>
  <p:slideViewPr>
    <p:cSldViewPr snapToGrid="0">
      <p:cViewPr>
        <p:scale>
          <a:sx n="113" d="100"/>
          <a:sy n="113" d="100"/>
        </p:scale>
        <p:origin x="536"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A5551A0-CFC1-4526-BF38-9F3CC163BA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F7B57D9A-DE1E-4C25-958D-0CD563E80861}"/>
              </a:ext>
            </a:extLst>
          </p:cNvPr>
          <p:cNvSpPr/>
          <p:nvPr userDrawn="1"/>
        </p:nvSpPr>
        <p:spPr>
          <a:xfrm>
            <a:off x="0" y="0"/>
            <a:ext cx="12192000" cy="68580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16009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DC08-F86B-4D10-A5E1-F014A8EA8A7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FEAC0B-B751-4CDC-91BD-10213E67973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7D4CDA-0F9F-4602-B1EE-49F46823F990}"/>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A54548E7-B7F0-415D-9490-EC0BCBCEB0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1AA5B0-40FB-46E9-B802-DE79B92094EE}"/>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26217672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5551A9-D76D-49D2-8C8B-88A74322FD1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E4371A-C66B-432D-AD33-F3163B60AE3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77E808-5AF7-423F-96F8-761527AA395B}"/>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6681EA42-C9E4-4FFF-BB01-34F2C7AAAE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E0DD02-5210-435F-AD34-45FA5EDCC3E5}"/>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6598538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D31DC-7BFE-6E46-AC7A-95B51C24778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192E2C2-8516-8543-862A-1F77647C1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4F21785-E3A7-234C-9B1C-ED537D1B89B6}"/>
              </a:ext>
            </a:extLst>
          </p:cNvPr>
          <p:cNvSpPr>
            <a:spLocks noGrp="1"/>
          </p:cNvSpPr>
          <p:nvPr>
            <p:ph type="dt" sz="half" idx="10"/>
          </p:nvPr>
        </p:nvSpPr>
        <p:spPr/>
        <p:txBody>
          <a:bodyPr/>
          <a:lstStyle/>
          <a:p>
            <a:fld id="{A962ED6B-22D7-EF43-80FC-43139F36729D}" type="datetimeFigureOut">
              <a:rPr kumimoji="1" lang="zh-CN" altLang="en-US" smtClean="0"/>
              <a:t>2021/7/11</a:t>
            </a:fld>
            <a:endParaRPr kumimoji="1" lang="zh-CN" altLang="en-US"/>
          </a:p>
        </p:txBody>
      </p:sp>
      <p:sp>
        <p:nvSpPr>
          <p:cNvPr id="5" name="页脚占位符 4">
            <a:extLst>
              <a:ext uri="{FF2B5EF4-FFF2-40B4-BE49-F238E27FC236}">
                <a16:creationId xmlns:a16="http://schemas.microsoft.com/office/drawing/2014/main" id="{413465D1-8995-EF4C-8A4B-886B641D917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FBFC050-368D-2B43-AFC7-EE63D8D05308}"/>
              </a:ext>
            </a:extLst>
          </p:cNvPr>
          <p:cNvSpPr>
            <a:spLocks noGrp="1"/>
          </p:cNvSpPr>
          <p:nvPr>
            <p:ph type="sldNum" sz="quarter" idx="12"/>
          </p:nvPr>
        </p:nvSpPr>
        <p:spPr/>
        <p:txBody>
          <a:bodyPr/>
          <a:lstStyle/>
          <a:p>
            <a:fld id="{C88A7C9C-C813-4C49-8A44-BBE2A3365E03}" type="slidenum">
              <a:rPr kumimoji="1" lang="zh-CN" altLang="en-US" smtClean="0"/>
              <a:t>‹#›</a:t>
            </a:fld>
            <a:endParaRPr kumimoji="1" lang="zh-CN" altLang="en-US"/>
          </a:p>
        </p:txBody>
      </p:sp>
    </p:spTree>
    <p:extLst>
      <p:ext uri="{BB962C8B-B14F-4D97-AF65-F5344CB8AC3E}">
        <p14:creationId xmlns:p14="http://schemas.microsoft.com/office/powerpoint/2010/main" val="2571320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770C47F-A75C-405E-B558-50973A88C7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48678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C9B89-B170-493D-9CF1-4D51F0B036C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B98E51-8525-49A4-922C-F99F3D715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93B44CE-100B-4327-B98B-5DF003C7E50B}"/>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C5934B4F-8A74-41D6-8B35-141713826D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581D41-3ADD-4114-A553-692308C624A7}"/>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12084096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D9799-5907-4EB0-9CF9-CF008E118C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25ADA2-B7DE-4A7C-AF78-AD8C91D8260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E6C419-55CC-4170-8B97-A6EFE76B3BD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F40BE26-B383-41EE-9B53-560502DC13FF}"/>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7B58D428-3462-4D4C-A7EA-18069E376F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3F49C3-FD54-4013-A5BF-065F103A6D1F}"/>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30048095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DEEFB-4A57-4DB1-B568-B9F37B66B0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856CE5-C7BD-4698-BD20-2C8F8B050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78C080-D3BE-4502-86C6-2DB69EC2F8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8396D5C-9B8C-4F33-8A30-2EF5BE02F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690293-D630-40F3-A50B-8D04043C3F5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607B35-B992-42BC-AA68-8F119756538B}"/>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8" name="页脚占位符 7">
            <a:extLst>
              <a:ext uri="{FF2B5EF4-FFF2-40B4-BE49-F238E27FC236}">
                <a16:creationId xmlns:a16="http://schemas.microsoft.com/office/drawing/2014/main" id="{196A58F1-E2BE-4906-B4BA-BF778E31F5B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4707BE-7FCA-4447-8412-528947310AA8}"/>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40009930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5C648-6927-4B69-830C-CFEB588CC2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B3B0D5D-79C8-494A-A4B9-94761FD3BA0B}"/>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4" name="页脚占位符 3">
            <a:extLst>
              <a:ext uri="{FF2B5EF4-FFF2-40B4-BE49-F238E27FC236}">
                <a16:creationId xmlns:a16="http://schemas.microsoft.com/office/drawing/2014/main" id="{84BD06F6-0DC0-4F45-B793-79E53C1224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345634-2F53-49EC-9BB0-8A05220ED83E}"/>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20286857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ABAD17-1384-4BA1-B0CD-7A2ABB4C7094}"/>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3" name="页脚占位符 2">
            <a:extLst>
              <a:ext uri="{FF2B5EF4-FFF2-40B4-BE49-F238E27FC236}">
                <a16:creationId xmlns:a16="http://schemas.microsoft.com/office/drawing/2014/main" id="{585E5BF6-A52E-405A-B182-C284C9D1AA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2D7BB00-051A-46EC-ACD7-20E32B0E5116}"/>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3721177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9481B-940B-4E5E-A8B5-48779F56C9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332D4B-8600-49DF-A33D-87D48E95B9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A0B748A-F4F7-425F-B3A9-F327F12B1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E64509-19A6-4EB0-BC43-018245F64ACC}"/>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2888CB4B-C873-4A95-9539-3282332F6F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A4EC82-2050-4420-A07B-0907BCB6C421}"/>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20122229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2BA27-A1AE-49D5-891D-FAC7F3538A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B02E12-B72B-4C6B-B2B0-F727F6D4D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72AF65-1B8A-4910-B421-94B6D0F9B7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16DAA-6CE5-42CC-B2A1-0BF87A16F144}"/>
              </a:ext>
            </a:extLst>
          </p:cNvPr>
          <p:cNvSpPr>
            <a:spLocks noGrp="1"/>
          </p:cNvSpPr>
          <p:nvPr>
            <p:ph type="dt" sz="half" idx="10"/>
          </p:nvPr>
        </p:nvSpPr>
        <p:spPr/>
        <p:txBody>
          <a:bodyPr/>
          <a:lstStyle/>
          <a:p>
            <a:fld id="{EDFEE116-060D-4F57-8198-697D706C7431}"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E45EE931-B0C2-43C2-9AB4-1EADEF3B39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506AE8-EFF6-450E-AE88-331A43952E72}"/>
              </a:ext>
            </a:extLst>
          </p:cNvPr>
          <p:cNvSpPr>
            <a:spLocks noGrp="1"/>
          </p:cNvSpPr>
          <p:nvPr>
            <p:ph type="sldNum" sz="quarter" idx="12"/>
          </p:nvPr>
        </p:nvSpPr>
        <p:spPr/>
        <p:txBody>
          <a:body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13330072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246E95-91B0-4072-99BD-A119CAAF37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59CFC3B-0CA8-4E4A-8097-E025F42E6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38AAB-99A3-47F7-803A-9A388B344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FEE116-060D-4F57-8198-697D706C7431}"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6D026186-CE83-4D2F-ABC1-3542C7BB3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4B9C7A-A7C5-4680-9CA0-2DD61501A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9F68A-DC1F-4CAC-B4F9-EA1BD3868D42}" type="slidenum">
              <a:rPr lang="zh-CN" altLang="en-US" smtClean="0"/>
              <a:t>‹#›</a:t>
            </a:fld>
            <a:endParaRPr lang="zh-CN" altLang="en-US"/>
          </a:p>
        </p:txBody>
      </p:sp>
    </p:spTree>
    <p:extLst>
      <p:ext uri="{BB962C8B-B14F-4D97-AF65-F5344CB8AC3E}">
        <p14:creationId xmlns:p14="http://schemas.microsoft.com/office/powerpoint/2010/main" val="148976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5">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sp>
        <p:nvSpPr>
          <p:cNvPr id="16" name="矩形 15">
            <a:extLst>
              <a:ext uri="{FF2B5EF4-FFF2-40B4-BE49-F238E27FC236}">
                <a16:creationId xmlns:a16="http://schemas.microsoft.com/office/drawing/2014/main" id="{2454FEF4-3E6B-4790-8ECF-7038913D1900}"/>
              </a:ext>
            </a:extLst>
          </p:cNvPr>
          <p:cNvSpPr/>
          <p:nvPr/>
        </p:nvSpPr>
        <p:spPr>
          <a:xfrm>
            <a:off x="3224211" y="1901236"/>
            <a:ext cx="5762625" cy="1676400"/>
          </a:xfrm>
          <a:prstGeom prst="rect">
            <a:avLst/>
          </a:prstGeom>
          <a:solidFill>
            <a:schemeClr val="bg1">
              <a:alpha val="68000"/>
            </a:schemeClr>
          </a:solidFill>
          <a:ln w="28575">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A49321EA-BA32-42E5-8613-FBD6B891EBCB}"/>
              </a:ext>
            </a:extLst>
          </p:cNvPr>
          <p:cNvGrpSpPr/>
          <p:nvPr/>
        </p:nvGrpSpPr>
        <p:grpSpPr>
          <a:xfrm>
            <a:off x="3224211" y="3206160"/>
            <a:ext cx="5762625" cy="371476"/>
            <a:chOff x="3224211" y="3206160"/>
            <a:chExt cx="5762625" cy="371476"/>
          </a:xfrm>
        </p:grpSpPr>
        <p:sp>
          <p:nvSpPr>
            <p:cNvPr id="17" name="矩形 16">
              <a:extLst>
                <a:ext uri="{FF2B5EF4-FFF2-40B4-BE49-F238E27FC236}">
                  <a16:creationId xmlns:a16="http://schemas.microsoft.com/office/drawing/2014/main" id="{B05C0FEB-8F2C-4596-AE88-2AC559D532A0}"/>
                </a:ext>
              </a:extLst>
            </p:cNvPr>
            <p:cNvSpPr/>
            <p:nvPr/>
          </p:nvSpPr>
          <p:spPr>
            <a:xfrm>
              <a:off x="3224211" y="3206161"/>
              <a:ext cx="5762625" cy="371475"/>
            </a:xfrm>
            <a:prstGeom prst="rect">
              <a:avLst/>
            </a:prstGeom>
            <a:solidFill>
              <a:srgbClr val="986D02">
                <a:alpha val="45882"/>
              </a:srgbClr>
            </a:solidFill>
            <a:ln w="190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9815512-BD9F-4191-BB3C-7C78AE1F8BE6}"/>
                </a:ext>
              </a:extLst>
            </p:cNvPr>
            <p:cNvSpPr txBox="1"/>
            <p:nvPr/>
          </p:nvSpPr>
          <p:spPr>
            <a:xfrm>
              <a:off x="3552823" y="3206160"/>
              <a:ext cx="5105400" cy="369332"/>
            </a:xfrm>
            <a:prstGeom prst="rect">
              <a:avLst/>
            </a:prstGeom>
            <a:noFill/>
          </p:spPr>
          <p:txBody>
            <a:bodyPr wrap="square">
              <a:spAutoFit/>
            </a:bodyPr>
            <a:lstStyle/>
            <a:p>
              <a:pPr algn="ctr"/>
              <a:r>
                <a:rPr lang="en-US" altLang="zh-CN" b="1" dirty="0">
                  <a:solidFill>
                    <a:schemeClr val="bg1"/>
                  </a:solidFill>
                </a:rPr>
                <a:t>2021</a:t>
              </a:r>
              <a:r>
                <a:rPr lang="zh-CN" altLang="en-US" b="1" dirty="0">
                  <a:solidFill>
                    <a:schemeClr val="bg1"/>
                  </a:solidFill>
                </a:rPr>
                <a:t>大数据开发实训第一小组</a:t>
              </a:r>
            </a:p>
          </p:txBody>
        </p:sp>
      </p:grpSp>
      <p:sp>
        <p:nvSpPr>
          <p:cNvPr id="20" name="文本框 19">
            <a:extLst>
              <a:ext uri="{FF2B5EF4-FFF2-40B4-BE49-F238E27FC236}">
                <a16:creationId xmlns:a16="http://schemas.microsoft.com/office/drawing/2014/main" id="{8F21F21F-2A66-491A-92E0-700776AC870B}"/>
              </a:ext>
            </a:extLst>
          </p:cNvPr>
          <p:cNvSpPr txBox="1"/>
          <p:nvPr/>
        </p:nvSpPr>
        <p:spPr>
          <a:xfrm>
            <a:off x="3324142" y="2269945"/>
            <a:ext cx="5543715" cy="553998"/>
          </a:xfrm>
          <a:prstGeom prst="rect">
            <a:avLst/>
          </a:prstGeom>
          <a:noFill/>
        </p:spPr>
        <p:txBody>
          <a:bodyPr wrap="square" rtlCol="0">
            <a:spAutoFit/>
          </a:bodyPr>
          <a:lstStyle/>
          <a:p>
            <a:pPr algn="dist"/>
            <a:r>
              <a:rPr lang="zh-CN" altLang="en-US" sz="3000" dirty="0">
                <a:solidFill>
                  <a:schemeClr val="accent4">
                    <a:lumMod val="50000"/>
                  </a:schemeClr>
                </a:solidFill>
              </a:rPr>
              <a:t>跨境产品关键运输步骤追溯平台 </a:t>
            </a:r>
          </a:p>
        </p:txBody>
      </p:sp>
      <p:sp>
        <p:nvSpPr>
          <p:cNvPr id="21" name="文本框 20">
            <a:extLst>
              <a:ext uri="{FF2B5EF4-FFF2-40B4-BE49-F238E27FC236}">
                <a16:creationId xmlns:a16="http://schemas.microsoft.com/office/drawing/2014/main" id="{E81770D6-5C29-456C-B87A-EBD9CF597AF0}"/>
              </a:ext>
            </a:extLst>
          </p:cNvPr>
          <p:cNvSpPr txBox="1"/>
          <p:nvPr/>
        </p:nvSpPr>
        <p:spPr>
          <a:xfrm>
            <a:off x="4289573" y="3768195"/>
            <a:ext cx="3631899" cy="338554"/>
          </a:xfrm>
          <a:prstGeom prst="rect">
            <a:avLst/>
          </a:prstGeom>
          <a:noFill/>
        </p:spPr>
        <p:txBody>
          <a:bodyPr wrap="square" rtlCol="0">
            <a:spAutoFit/>
          </a:bodyPr>
          <a:lstStyle/>
          <a:p>
            <a:pPr algn="ctr"/>
            <a:r>
              <a:rPr lang="zh-CN" altLang="en-US" sz="1600" dirty="0">
                <a:solidFill>
                  <a:srgbClr val="83743D"/>
                </a:solidFill>
              </a:rPr>
              <a:t>陈宇阳 林熙琳 李文轩 章子寅 姜苑彤</a:t>
            </a:r>
          </a:p>
        </p:txBody>
      </p:sp>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7">
            <a:extLst>
              <a:ext uri="{28A0092B-C50C-407E-A947-70E740481C1C}">
                <a14:useLocalDpi xmlns:a14="http://schemas.microsoft.com/office/drawing/2010/main" val="0"/>
              </a:ext>
            </a:extLst>
          </a:blip>
          <a:srcRect l="26719" t="53167"/>
          <a:stretch/>
        </p:blipFill>
        <p:spPr>
          <a:xfrm flipV="1">
            <a:off x="6188867" y="-31747"/>
            <a:ext cx="6700839"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9">
            <a:extLst>
              <a:ext uri="{28A0092B-C50C-407E-A947-70E740481C1C}">
                <a14:useLocalDpi xmlns:a14="http://schemas.microsoft.com/office/drawing/2010/main" val="0"/>
              </a:ext>
            </a:extLst>
          </a:blip>
          <a:srcRect t="48601"/>
          <a:stretch/>
        </p:blipFill>
        <p:spPr>
          <a:xfrm>
            <a:off x="1162050" y="4896069"/>
            <a:ext cx="11029950" cy="1944942"/>
          </a:xfrm>
          <a:prstGeom prst="rect">
            <a:avLst/>
          </a:prstGeom>
        </p:spPr>
      </p:pic>
      <p:grpSp>
        <p:nvGrpSpPr>
          <p:cNvPr id="29" name="组合 28">
            <a:extLst>
              <a:ext uri="{FF2B5EF4-FFF2-40B4-BE49-F238E27FC236}">
                <a16:creationId xmlns:a16="http://schemas.microsoft.com/office/drawing/2014/main" id="{65B8A12E-FF10-4A3F-A2FB-400FBAE443F3}"/>
              </a:ext>
            </a:extLst>
          </p:cNvPr>
          <p:cNvGrpSpPr/>
          <p:nvPr/>
        </p:nvGrpSpPr>
        <p:grpSpPr>
          <a:xfrm>
            <a:off x="5439568" y="1596377"/>
            <a:ext cx="1612900" cy="114300"/>
            <a:chOff x="10223500" y="5253808"/>
            <a:chExt cx="1612900" cy="114300"/>
          </a:xfrm>
        </p:grpSpPr>
        <p:sp>
          <p:nvSpPr>
            <p:cNvPr id="30" name="椭圆 29">
              <a:extLst>
                <a:ext uri="{FF2B5EF4-FFF2-40B4-BE49-F238E27FC236}">
                  <a16:creationId xmlns:a16="http://schemas.microsoft.com/office/drawing/2014/main" id="{192DC510-9CE3-4B41-AC91-2E69DB973B50}"/>
                </a:ext>
              </a:extLst>
            </p:cNvPr>
            <p:cNvSpPr/>
            <p:nvPr/>
          </p:nvSpPr>
          <p:spPr>
            <a:xfrm>
              <a:off x="117221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BADABBC-4623-4492-A79E-B932FE003325}"/>
                </a:ext>
              </a:extLst>
            </p:cNvPr>
            <p:cNvSpPr/>
            <p:nvPr/>
          </p:nvSpPr>
          <p:spPr>
            <a:xfrm>
              <a:off x="113474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4527D87-1B34-44AA-BDA5-98D76AE0A318}"/>
                </a:ext>
              </a:extLst>
            </p:cNvPr>
            <p:cNvSpPr/>
            <p:nvPr/>
          </p:nvSpPr>
          <p:spPr>
            <a:xfrm>
              <a:off x="109728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357960E-C206-4761-A15D-5911B6F2E59D}"/>
                </a:ext>
              </a:extLst>
            </p:cNvPr>
            <p:cNvSpPr/>
            <p:nvPr/>
          </p:nvSpPr>
          <p:spPr>
            <a:xfrm>
              <a:off x="105981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FF65970-8E1A-410F-B34A-FA654632AC29}"/>
                </a:ext>
              </a:extLst>
            </p:cNvPr>
            <p:cNvSpPr/>
            <p:nvPr/>
          </p:nvSpPr>
          <p:spPr>
            <a:xfrm>
              <a:off x="102235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5c7458805143f">
            <a:hlinkClick r:id="" action="ppaction://media"/>
            <a:extLst>
              <a:ext uri="{FF2B5EF4-FFF2-40B4-BE49-F238E27FC236}">
                <a16:creationId xmlns:a16="http://schemas.microsoft.com/office/drawing/2014/main" id="{9997EF14-94F0-44F2-8585-BCBDD4D133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886700" y="-1624912"/>
            <a:ext cx="609600" cy="609600"/>
          </a:xfrm>
          <a:prstGeom prst="rect">
            <a:avLst/>
          </a:prstGeom>
        </p:spPr>
      </p:pic>
    </p:spTree>
    <p:extLst>
      <p:ext uri="{BB962C8B-B14F-4D97-AF65-F5344CB8AC3E}">
        <p14:creationId xmlns:p14="http://schemas.microsoft.com/office/powerpoint/2010/main" val="693363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par>
                                <p:cTn id="7" presetID="2" presetClass="entr" presetSubtype="1"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ppt_x"/>
                                          </p:val>
                                        </p:tav>
                                        <p:tav tm="100000">
                                          <p:val>
                                            <p:strVal val="#ppt_x"/>
                                          </p:val>
                                        </p:tav>
                                      </p:tavLst>
                                    </p:anim>
                                    <p:anim calcmode="lin" valueType="num">
                                      <p:cBhvr additive="base">
                                        <p:cTn id="10" dur="500" fill="hold"/>
                                        <p:tgtEl>
                                          <p:spTgt spid="24"/>
                                        </p:tgtEl>
                                        <p:attrNameLst>
                                          <p:attrName>ppt_y</p:attrName>
                                        </p:attrNameLst>
                                      </p:cBhvr>
                                      <p:tavLst>
                                        <p:tav tm="0">
                                          <p:val>
                                            <p:strVal val="0-#ppt_h/2"/>
                                          </p:val>
                                        </p:tav>
                                        <p:tav tm="100000">
                                          <p:val>
                                            <p:strVal val="#ppt_y"/>
                                          </p:val>
                                        </p:tav>
                                      </p:tavLst>
                                    </p:anim>
                                  </p:childTnLst>
                                </p:cTn>
                              </p:par>
                              <p:par>
                                <p:cTn id="11" presetID="2" presetClass="entr" presetSubtype="2" fill="hold" nodeType="withEffect">
                                  <p:stCondLst>
                                    <p:cond delay="3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2" presetClass="entr" presetSubtype="4" fill="hold" nodeType="withEffect">
                                  <p:stCondLst>
                                    <p:cond delay="50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16" presetClass="entr" presetSubtype="21" fill="hold" nodeType="withEffect">
                                  <p:stCondLst>
                                    <p:cond delay="200"/>
                                  </p:stCondLst>
                                  <p:childTnLst>
                                    <p:set>
                                      <p:cBhvr>
                                        <p:cTn id="33" dur="1" fill="hold">
                                          <p:stCondLst>
                                            <p:cond delay="0"/>
                                          </p:stCondLst>
                                        </p:cTn>
                                        <p:tgtEl>
                                          <p:spTgt spid="35"/>
                                        </p:tgtEl>
                                        <p:attrNameLst>
                                          <p:attrName>style.visibility</p:attrName>
                                        </p:attrNameLst>
                                      </p:cBhvr>
                                      <p:to>
                                        <p:strVal val="visible"/>
                                      </p:to>
                                    </p:set>
                                    <p:animEffect transition="in" filter="barn(inVertical)">
                                      <p:cBhvr>
                                        <p:cTn id="34" dur="500"/>
                                        <p:tgtEl>
                                          <p:spTgt spid="35"/>
                                        </p:tgtEl>
                                      </p:cBhvr>
                                    </p:animEffect>
                                  </p:childTnLst>
                                </p:cTn>
                              </p:par>
                              <p:par>
                                <p:cTn id="35" presetID="41" presetClass="entr" presetSubtype="0" fill="hold" grpId="0" nodeType="withEffect">
                                  <p:stCondLst>
                                    <p:cond delay="500"/>
                                  </p:stCondLst>
                                  <p:iterate type="lt">
                                    <p:tmPct val="10000"/>
                                  </p:iterate>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0"/>
                                        </p:tgtEl>
                                        <p:attrNameLst>
                                          <p:attrName>ppt_y</p:attrName>
                                        </p:attrNameLst>
                                      </p:cBhvr>
                                      <p:tavLst>
                                        <p:tav tm="0">
                                          <p:val>
                                            <p:strVal val="#ppt_y"/>
                                          </p:val>
                                        </p:tav>
                                        <p:tav tm="100000">
                                          <p:val>
                                            <p:strVal val="#ppt_y"/>
                                          </p:val>
                                        </p:tav>
                                      </p:tavLst>
                                    </p:anim>
                                    <p:anim calcmode="lin" valueType="num">
                                      <p:cBhvr>
                                        <p:cTn id="3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20"/>
                                        </p:tgtEl>
                                      </p:cBhvr>
                                    </p:animEffect>
                                  </p:childTnLst>
                                </p:cTn>
                              </p:par>
                            </p:childTnLst>
                          </p:cTn>
                        </p:par>
                        <p:par>
                          <p:cTn id="42" fill="hold">
                            <p:stCondLst>
                              <p:cond delay="2650"/>
                            </p:stCondLst>
                            <p:childTnLst>
                              <p:par>
                                <p:cTn id="43" presetID="42"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hold" display="0">
                  <p:stCondLst>
                    <p:cond delay="indefinite"/>
                  </p:stCondLst>
                  <p:endCondLst>
                    <p:cond evt="onStopAudio" delay="0">
                      <p:tgtEl>
                        <p:sldTgt/>
                      </p:tgtEl>
                    </p:cond>
                  </p:endCondLst>
                </p:cTn>
                <p:tgtEl>
                  <p:spTgt spid="36"/>
                </p:tgtEl>
              </p:cMediaNode>
            </p:audio>
          </p:childTnLst>
        </p:cTn>
      </p:par>
    </p:tnLst>
    <p:bldLst>
      <p:bldP spid="16" grpId="0" animBg="1"/>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3" name="图片 2">
            <a:extLst>
              <a:ext uri="{FF2B5EF4-FFF2-40B4-BE49-F238E27FC236}">
                <a16:creationId xmlns:a16="http://schemas.microsoft.com/office/drawing/2014/main" id="{F55D4594-46FA-4B3E-B4DA-A5D25B9418B4}"/>
              </a:ext>
            </a:extLst>
          </p:cNvPr>
          <p:cNvPicPr>
            <a:picLocks noChangeAspect="1"/>
          </p:cNvPicPr>
          <p:nvPr/>
        </p:nvPicPr>
        <p:blipFill>
          <a:blip r:embed="rId6"/>
          <a:stretch>
            <a:fillRect/>
          </a:stretch>
        </p:blipFill>
        <p:spPr>
          <a:xfrm>
            <a:off x="1876314" y="1330687"/>
            <a:ext cx="8439371" cy="5006163"/>
          </a:xfrm>
          <a:prstGeom prst="rect">
            <a:avLst/>
          </a:prstGeom>
        </p:spPr>
      </p:pic>
      <p:sp>
        <p:nvSpPr>
          <p:cNvPr id="4" name="文本框 3">
            <a:extLst>
              <a:ext uri="{FF2B5EF4-FFF2-40B4-BE49-F238E27FC236}">
                <a16:creationId xmlns:a16="http://schemas.microsoft.com/office/drawing/2014/main" id="{C6FFD07F-EE11-4A00-91A5-097E74DF1C01}"/>
              </a:ext>
            </a:extLst>
          </p:cNvPr>
          <p:cNvSpPr txBox="1"/>
          <p:nvPr/>
        </p:nvSpPr>
        <p:spPr>
          <a:xfrm>
            <a:off x="1861994" y="624871"/>
            <a:ext cx="2351926" cy="369332"/>
          </a:xfrm>
          <a:prstGeom prst="rect">
            <a:avLst/>
          </a:prstGeom>
          <a:noFill/>
        </p:spPr>
        <p:txBody>
          <a:bodyPr wrap="none" rtlCol="0">
            <a:spAutoFit/>
          </a:bodyPr>
          <a:lstStyle/>
          <a:p>
            <a:r>
              <a:rPr lang="zh-CN" altLang="en-US" dirty="0"/>
              <a:t>用户注册</a:t>
            </a:r>
            <a:r>
              <a:rPr lang="en-US" altLang="zh-CN" dirty="0"/>
              <a:t>register.html</a:t>
            </a:r>
            <a:endParaRPr lang="zh-CN" altLang="en-US" dirty="0"/>
          </a:p>
        </p:txBody>
      </p:sp>
    </p:spTree>
    <p:extLst>
      <p:ext uri="{BB962C8B-B14F-4D97-AF65-F5344CB8AC3E}">
        <p14:creationId xmlns:p14="http://schemas.microsoft.com/office/powerpoint/2010/main" val="33055602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2" name="图片 1">
            <a:extLst>
              <a:ext uri="{FF2B5EF4-FFF2-40B4-BE49-F238E27FC236}">
                <a16:creationId xmlns:a16="http://schemas.microsoft.com/office/drawing/2014/main" id="{0FFBC428-0345-4623-986B-3DAFD13AC015}"/>
              </a:ext>
            </a:extLst>
          </p:cNvPr>
          <p:cNvPicPr>
            <a:picLocks noChangeAspect="1"/>
          </p:cNvPicPr>
          <p:nvPr/>
        </p:nvPicPr>
        <p:blipFill>
          <a:blip r:embed="rId6"/>
          <a:stretch>
            <a:fillRect/>
          </a:stretch>
        </p:blipFill>
        <p:spPr>
          <a:xfrm>
            <a:off x="2102781" y="1501611"/>
            <a:ext cx="8263883" cy="4838767"/>
          </a:xfrm>
          <a:prstGeom prst="rect">
            <a:avLst/>
          </a:prstGeom>
        </p:spPr>
      </p:pic>
      <p:sp>
        <p:nvSpPr>
          <p:cNvPr id="10" name="文本框 9">
            <a:extLst>
              <a:ext uri="{FF2B5EF4-FFF2-40B4-BE49-F238E27FC236}">
                <a16:creationId xmlns:a16="http://schemas.microsoft.com/office/drawing/2014/main" id="{BEB4529B-ABA3-4E84-9C39-6D7AE72C60E8}"/>
              </a:ext>
            </a:extLst>
          </p:cNvPr>
          <p:cNvSpPr txBox="1"/>
          <p:nvPr/>
        </p:nvSpPr>
        <p:spPr>
          <a:xfrm>
            <a:off x="2006600" y="870812"/>
            <a:ext cx="2135521" cy="369332"/>
          </a:xfrm>
          <a:prstGeom prst="rect">
            <a:avLst/>
          </a:prstGeom>
          <a:noFill/>
        </p:spPr>
        <p:txBody>
          <a:bodyPr wrap="none" rtlCol="0">
            <a:spAutoFit/>
          </a:bodyPr>
          <a:lstStyle/>
          <a:p>
            <a:r>
              <a:rPr lang="zh-CN" altLang="en-US" dirty="0"/>
              <a:t>用户登录</a:t>
            </a:r>
            <a:r>
              <a:rPr lang="en-US" altLang="zh-CN" dirty="0"/>
              <a:t>index.html</a:t>
            </a:r>
            <a:endParaRPr lang="zh-CN" altLang="en-US" dirty="0"/>
          </a:p>
        </p:txBody>
      </p:sp>
    </p:spTree>
    <p:extLst>
      <p:ext uri="{BB962C8B-B14F-4D97-AF65-F5344CB8AC3E}">
        <p14:creationId xmlns:p14="http://schemas.microsoft.com/office/powerpoint/2010/main" val="40724026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6" name="图片 5">
            <a:extLst>
              <a:ext uri="{FF2B5EF4-FFF2-40B4-BE49-F238E27FC236}">
                <a16:creationId xmlns:a16="http://schemas.microsoft.com/office/drawing/2014/main" id="{D8AC6FBD-2333-4535-8ACF-157BCEEAF303}"/>
              </a:ext>
            </a:extLst>
          </p:cNvPr>
          <p:cNvPicPr>
            <a:picLocks noChangeAspect="1"/>
          </p:cNvPicPr>
          <p:nvPr/>
        </p:nvPicPr>
        <p:blipFill>
          <a:blip r:embed="rId6"/>
          <a:stretch>
            <a:fillRect/>
          </a:stretch>
        </p:blipFill>
        <p:spPr>
          <a:xfrm>
            <a:off x="1899508" y="1462615"/>
            <a:ext cx="8122758" cy="4742308"/>
          </a:xfrm>
          <a:prstGeom prst="rect">
            <a:avLst/>
          </a:prstGeom>
        </p:spPr>
      </p:pic>
      <p:sp>
        <p:nvSpPr>
          <p:cNvPr id="12" name="文本框 11">
            <a:extLst>
              <a:ext uri="{FF2B5EF4-FFF2-40B4-BE49-F238E27FC236}">
                <a16:creationId xmlns:a16="http://schemas.microsoft.com/office/drawing/2014/main" id="{EB862650-D239-455C-8EF1-E404B6500118}"/>
              </a:ext>
            </a:extLst>
          </p:cNvPr>
          <p:cNvSpPr txBox="1"/>
          <p:nvPr/>
        </p:nvSpPr>
        <p:spPr>
          <a:xfrm>
            <a:off x="1861994" y="809538"/>
            <a:ext cx="2630848" cy="369332"/>
          </a:xfrm>
          <a:prstGeom prst="rect">
            <a:avLst/>
          </a:prstGeom>
          <a:noFill/>
        </p:spPr>
        <p:txBody>
          <a:bodyPr wrap="none" rtlCol="0">
            <a:spAutoFit/>
          </a:bodyPr>
          <a:lstStyle/>
          <a:p>
            <a:r>
              <a:rPr lang="zh-CN" altLang="en-US" dirty="0"/>
              <a:t>查询物流</a:t>
            </a:r>
            <a:r>
              <a:rPr lang="en-US" altLang="zh-CN" dirty="0"/>
              <a:t>query.html</a:t>
            </a:r>
            <a:r>
              <a:rPr lang="zh-CN" altLang="en-US" dirty="0"/>
              <a:t>页面</a:t>
            </a:r>
          </a:p>
        </p:txBody>
      </p:sp>
    </p:spTree>
    <p:extLst>
      <p:ext uri="{BB962C8B-B14F-4D97-AF65-F5344CB8AC3E}">
        <p14:creationId xmlns:p14="http://schemas.microsoft.com/office/powerpoint/2010/main" val="21313609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2" name="图片 1">
            <a:extLst>
              <a:ext uri="{FF2B5EF4-FFF2-40B4-BE49-F238E27FC236}">
                <a16:creationId xmlns:a16="http://schemas.microsoft.com/office/drawing/2014/main" id="{5A99487B-B743-4276-8546-6A55D92F79D5}"/>
              </a:ext>
            </a:extLst>
          </p:cNvPr>
          <p:cNvPicPr>
            <a:picLocks noChangeAspect="1"/>
          </p:cNvPicPr>
          <p:nvPr/>
        </p:nvPicPr>
        <p:blipFill>
          <a:blip r:embed="rId6"/>
          <a:stretch>
            <a:fillRect/>
          </a:stretch>
        </p:blipFill>
        <p:spPr>
          <a:xfrm>
            <a:off x="2124315" y="1564022"/>
            <a:ext cx="7990977" cy="4587538"/>
          </a:xfrm>
          <a:prstGeom prst="rect">
            <a:avLst/>
          </a:prstGeom>
        </p:spPr>
      </p:pic>
      <p:sp>
        <p:nvSpPr>
          <p:cNvPr id="4" name="文本框 3">
            <a:extLst>
              <a:ext uri="{FF2B5EF4-FFF2-40B4-BE49-F238E27FC236}">
                <a16:creationId xmlns:a16="http://schemas.microsoft.com/office/drawing/2014/main" id="{B1CDD483-3418-47A7-B68E-2094668C3579}"/>
              </a:ext>
            </a:extLst>
          </p:cNvPr>
          <p:cNvSpPr txBox="1"/>
          <p:nvPr/>
        </p:nvSpPr>
        <p:spPr>
          <a:xfrm>
            <a:off x="2124315" y="972258"/>
            <a:ext cx="2292615" cy="369332"/>
          </a:xfrm>
          <a:prstGeom prst="rect">
            <a:avLst/>
          </a:prstGeom>
          <a:noFill/>
        </p:spPr>
        <p:txBody>
          <a:bodyPr wrap="none" rtlCol="0">
            <a:spAutoFit/>
          </a:bodyPr>
          <a:lstStyle/>
          <a:p>
            <a:r>
              <a:rPr lang="zh-CN" altLang="en-US" dirty="0"/>
              <a:t>新建商品</a:t>
            </a:r>
            <a:r>
              <a:rPr lang="en-US" altLang="zh-CN" dirty="0"/>
              <a:t>new_id.html</a:t>
            </a:r>
            <a:endParaRPr lang="zh-CN" altLang="en-US" dirty="0"/>
          </a:p>
        </p:txBody>
      </p:sp>
    </p:spTree>
    <p:extLst>
      <p:ext uri="{BB962C8B-B14F-4D97-AF65-F5344CB8AC3E}">
        <p14:creationId xmlns:p14="http://schemas.microsoft.com/office/powerpoint/2010/main" val="1551882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2" name="图片 1">
            <a:extLst>
              <a:ext uri="{FF2B5EF4-FFF2-40B4-BE49-F238E27FC236}">
                <a16:creationId xmlns:a16="http://schemas.microsoft.com/office/drawing/2014/main" id="{A4C7BD00-9B82-4F50-B617-FE3CC6CC94A9}"/>
              </a:ext>
            </a:extLst>
          </p:cNvPr>
          <p:cNvPicPr>
            <a:picLocks noChangeAspect="1"/>
          </p:cNvPicPr>
          <p:nvPr/>
        </p:nvPicPr>
        <p:blipFill>
          <a:blip r:embed="rId6"/>
          <a:stretch>
            <a:fillRect/>
          </a:stretch>
        </p:blipFill>
        <p:spPr>
          <a:xfrm>
            <a:off x="2061082" y="1535002"/>
            <a:ext cx="8069835" cy="4746157"/>
          </a:xfrm>
          <a:prstGeom prst="rect">
            <a:avLst/>
          </a:prstGeom>
        </p:spPr>
      </p:pic>
      <p:sp>
        <p:nvSpPr>
          <p:cNvPr id="6" name="文本框 5">
            <a:extLst>
              <a:ext uri="{FF2B5EF4-FFF2-40B4-BE49-F238E27FC236}">
                <a16:creationId xmlns:a16="http://schemas.microsoft.com/office/drawing/2014/main" id="{474B1942-BF7E-46E3-9049-E1BDFAF70103}"/>
              </a:ext>
            </a:extLst>
          </p:cNvPr>
          <p:cNvSpPr txBox="1"/>
          <p:nvPr/>
        </p:nvSpPr>
        <p:spPr>
          <a:xfrm>
            <a:off x="2061082" y="934491"/>
            <a:ext cx="2214068" cy="369332"/>
          </a:xfrm>
          <a:prstGeom prst="rect">
            <a:avLst/>
          </a:prstGeom>
          <a:noFill/>
        </p:spPr>
        <p:txBody>
          <a:bodyPr wrap="none" rtlCol="0">
            <a:spAutoFit/>
          </a:bodyPr>
          <a:lstStyle/>
          <a:p>
            <a:r>
              <a:rPr lang="zh-CN" altLang="en-US" dirty="0"/>
              <a:t>新建物流</a:t>
            </a:r>
            <a:r>
              <a:rPr lang="en-US" altLang="zh-CN" dirty="0"/>
              <a:t>create.html</a:t>
            </a:r>
            <a:endParaRPr lang="zh-CN" altLang="en-US" dirty="0"/>
          </a:p>
        </p:txBody>
      </p:sp>
    </p:spTree>
    <p:extLst>
      <p:ext uri="{BB962C8B-B14F-4D97-AF65-F5344CB8AC3E}">
        <p14:creationId xmlns:p14="http://schemas.microsoft.com/office/powerpoint/2010/main" val="16425343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4" name="图片 3">
            <a:extLst>
              <a:ext uri="{FF2B5EF4-FFF2-40B4-BE49-F238E27FC236}">
                <a16:creationId xmlns:a16="http://schemas.microsoft.com/office/drawing/2014/main" id="{A967B82F-FEC7-4504-93B6-53FBD76FB7EC}"/>
              </a:ext>
            </a:extLst>
          </p:cNvPr>
          <p:cNvPicPr>
            <a:picLocks noChangeAspect="1"/>
          </p:cNvPicPr>
          <p:nvPr/>
        </p:nvPicPr>
        <p:blipFill>
          <a:blip r:embed="rId6"/>
          <a:stretch>
            <a:fillRect/>
          </a:stretch>
        </p:blipFill>
        <p:spPr>
          <a:xfrm>
            <a:off x="2105734" y="1560094"/>
            <a:ext cx="8257978" cy="4857634"/>
          </a:xfrm>
          <a:prstGeom prst="rect">
            <a:avLst/>
          </a:prstGeom>
        </p:spPr>
      </p:pic>
      <p:sp>
        <p:nvSpPr>
          <p:cNvPr id="12" name="文本框 11">
            <a:extLst>
              <a:ext uri="{FF2B5EF4-FFF2-40B4-BE49-F238E27FC236}">
                <a16:creationId xmlns:a16="http://schemas.microsoft.com/office/drawing/2014/main" id="{2865F875-8FBF-442B-9F45-2E6B3D49EA62}"/>
              </a:ext>
            </a:extLst>
          </p:cNvPr>
          <p:cNvSpPr txBox="1"/>
          <p:nvPr/>
        </p:nvSpPr>
        <p:spPr>
          <a:xfrm>
            <a:off x="2057901" y="934491"/>
            <a:ext cx="2472152" cy="369332"/>
          </a:xfrm>
          <a:prstGeom prst="rect">
            <a:avLst/>
          </a:prstGeom>
          <a:noFill/>
        </p:spPr>
        <p:txBody>
          <a:bodyPr wrap="none" rtlCol="0">
            <a:spAutoFit/>
          </a:bodyPr>
          <a:lstStyle/>
          <a:p>
            <a:r>
              <a:rPr lang="zh-CN" altLang="en-US" dirty="0"/>
              <a:t>授权港口</a:t>
            </a:r>
            <a:r>
              <a:rPr lang="en-US" altLang="zh-CN" dirty="0"/>
              <a:t>approval.html</a:t>
            </a:r>
            <a:endParaRPr lang="zh-CN" altLang="en-US" dirty="0"/>
          </a:p>
        </p:txBody>
      </p:sp>
    </p:spTree>
    <p:extLst>
      <p:ext uri="{BB962C8B-B14F-4D97-AF65-F5344CB8AC3E}">
        <p14:creationId xmlns:p14="http://schemas.microsoft.com/office/powerpoint/2010/main" val="29282245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2" name="图片 1">
            <a:extLst>
              <a:ext uri="{FF2B5EF4-FFF2-40B4-BE49-F238E27FC236}">
                <a16:creationId xmlns:a16="http://schemas.microsoft.com/office/drawing/2014/main" id="{0A139B9D-EB19-4A41-87E0-D8192064C3B5}"/>
              </a:ext>
            </a:extLst>
          </p:cNvPr>
          <p:cNvPicPr>
            <a:picLocks noChangeAspect="1"/>
          </p:cNvPicPr>
          <p:nvPr/>
        </p:nvPicPr>
        <p:blipFill>
          <a:blip r:embed="rId6"/>
          <a:stretch>
            <a:fillRect/>
          </a:stretch>
        </p:blipFill>
        <p:spPr>
          <a:xfrm>
            <a:off x="2212580" y="1683404"/>
            <a:ext cx="7766840" cy="4556371"/>
          </a:xfrm>
          <a:prstGeom prst="rect">
            <a:avLst/>
          </a:prstGeom>
        </p:spPr>
      </p:pic>
      <p:sp>
        <p:nvSpPr>
          <p:cNvPr id="4" name="文本框 3">
            <a:extLst>
              <a:ext uri="{FF2B5EF4-FFF2-40B4-BE49-F238E27FC236}">
                <a16:creationId xmlns:a16="http://schemas.microsoft.com/office/drawing/2014/main" id="{B6F2676D-6F33-48D0-AC35-015DA4681F02}"/>
              </a:ext>
            </a:extLst>
          </p:cNvPr>
          <p:cNvSpPr txBox="1"/>
          <p:nvPr/>
        </p:nvSpPr>
        <p:spPr>
          <a:xfrm>
            <a:off x="2212580" y="934491"/>
            <a:ext cx="2593980" cy="369332"/>
          </a:xfrm>
          <a:prstGeom prst="rect">
            <a:avLst/>
          </a:prstGeom>
          <a:noFill/>
        </p:spPr>
        <p:txBody>
          <a:bodyPr wrap="none" rtlCol="0">
            <a:spAutoFit/>
          </a:bodyPr>
          <a:lstStyle/>
          <a:p>
            <a:r>
              <a:rPr lang="zh-CN" altLang="en-US" dirty="0"/>
              <a:t>添加节点</a:t>
            </a:r>
            <a:r>
              <a:rPr lang="en-US" altLang="zh-CN" dirty="0"/>
              <a:t>add_node.html</a:t>
            </a:r>
            <a:endParaRPr lang="zh-CN" altLang="en-US" dirty="0"/>
          </a:p>
        </p:txBody>
      </p:sp>
    </p:spTree>
    <p:extLst>
      <p:ext uri="{BB962C8B-B14F-4D97-AF65-F5344CB8AC3E}">
        <p14:creationId xmlns:p14="http://schemas.microsoft.com/office/powerpoint/2010/main" val="32845579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4314" t="53167"/>
          <a:stretch/>
        </p:blipFill>
        <p:spPr>
          <a:xfrm flipV="1">
            <a:off x="5968999" y="-31747"/>
            <a:ext cx="6920707"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6">
            <a:extLst>
              <a:ext uri="{28A0092B-C50C-407E-A947-70E740481C1C}">
                <a14:useLocalDpi xmlns:a14="http://schemas.microsoft.com/office/drawing/2010/main" val="0"/>
              </a:ext>
            </a:extLst>
          </a:blip>
          <a:srcRect t="48601"/>
          <a:stretch/>
        </p:blipFill>
        <p:spPr>
          <a:xfrm>
            <a:off x="1162050" y="4908769"/>
            <a:ext cx="11029950" cy="1944942"/>
          </a:xfrm>
          <a:prstGeom prst="rect">
            <a:avLst/>
          </a:prstGeom>
        </p:spPr>
      </p:pic>
      <p:sp>
        <p:nvSpPr>
          <p:cNvPr id="29" name="文本框 28">
            <a:extLst>
              <a:ext uri="{FF2B5EF4-FFF2-40B4-BE49-F238E27FC236}">
                <a16:creationId xmlns:a16="http://schemas.microsoft.com/office/drawing/2014/main" id="{E69DB357-9821-4D77-AEF3-A5AD14309E17}"/>
              </a:ext>
            </a:extLst>
          </p:cNvPr>
          <p:cNvSpPr txBox="1"/>
          <p:nvPr/>
        </p:nvSpPr>
        <p:spPr>
          <a:xfrm>
            <a:off x="4543424" y="2058939"/>
            <a:ext cx="3941657" cy="1015663"/>
          </a:xfrm>
          <a:prstGeom prst="rect">
            <a:avLst/>
          </a:prstGeom>
          <a:noFill/>
        </p:spPr>
        <p:txBody>
          <a:bodyPr wrap="square" rtlCol="0">
            <a:spAutoFit/>
          </a:bodyPr>
          <a:lstStyle/>
          <a:p>
            <a:r>
              <a:rPr lang="zh-CN" altLang="en-US" sz="6000" dirty="0">
                <a:solidFill>
                  <a:srgbClr val="83743D"/>
                </a:solidFill>
              </a:rPr>
              <a:t>后端设计</a:t>
            </a:r>
          </a:p>
        </p:txBody>
      </p:sp>
      <p:grpSp>
        <p:nvGrpSpPr>
          <p:cNvPr id="2" name="组合 1">
            <a:extLst>
              <a:ext uri="{FF2B5EF4-FFF2-40B4-BE49-F238E27FC236}">
                <a16:creationId xmlns:a16="http://schemas.microsoft.com/office/drawing/2014/main" id="{C32983D9-C7AD-4B9C-9F31-040B97CED26A}"/>
              </a:ext>
            </a:extLst>
          </p:cNvPr>
          <p:cNvGrpSpPr/>
          <p:nvPr/>
        </p:nvGrpSpPr>
        <p:grpSpPr>
          <a:xfrm>
            <a:off x="4270374" y="3019591"/>
            <a:ext cx="3765550" cy="461665"/>
            <a:chOff x="4237450" y="3035578"/>
            <a:chExt cx="3765550" cy="461665"/>
          </a:xfrm>
        </p:grpSpPr>
        <p:sp>
          <p:nvSpPr>
            <p:cNvPr id="30" name="矩形 29">
              <a:extLst>
                <a:ext uri="{FF2B5EF4-FFF2-40B4-BE49-F238E27FC236}">
                  <a16:creationId xmlns:a16="http://schemas.microsoft.com/office/drawing/2014/main" id="{5611A631-80E9-4426-9AFE-AA9AC187D587}"/>
                </a:ext>
              </a:extLst>
            </p:cNvPr>
            <p:cNvSpPr/>
            <p:nvPr/>
          </p:nvSpPr>
          <p:spPr>
            <a:xfrm>
              <a:off x="4237450" y="3075911"/>
              <a:ext cx="3765550" cy="381000"/>
            </a:xfrm>
            <a:prstGeom prst="rect">
              <a:avLst/>
            </a:prstGeom>
            <a:solidFill>
              <a:srgbClr val="D0BB8B"/>
            </a:solidFill>
            <a:ln>
              <a:solidFill>
                <a:srgbClr val="986D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A4E6014-A809-4712-B775-18EA6327F962}"/>
                </a:ext>
              </a:extLst>
            </p:cNvPr>
            <p:cNvSpPr txBox="1"/>
            <p:nvPr/>
          </p:nvSpPr>
          <p:spPr>
            <a:xfrm>
              <a:off x="4237450" y="3035578"/>
              <a:ext cx="3492499" cy="461665"/>
            </a:xfrm>
            <a:prstGeom prst="rect">
              <a:avLst/>
            </a:prstGeom>
            <a:noFill/>
          </p:spPr>
          <p:txBody>
            <a:bodyPr wrap="square" rtlCol="0">
              <a:spAutoFit/>
            </a:bodyPr>
            <a:lstStyle/>
            <a:p>
              <a:pPr algn="ctr"/>
              <a:r>
                <a:rPr lang="zh-CN" altLang="en-US" sz="2400" dirty="0"/>
                <a:t>汇报人：李文轩   章子寅</a:t>
              </a:r>
            </a:p>
          </p:txBody>
        </p:sp>
      </p:grpSp>
      <p:grpSp>
        <p:nvGrpSpPr>
          <p:cNvPr id="32" name="组合 31">
            <a:extLst>
              <a:ext uri="{FF2B5EF4-FFF2-40B4-BE49-F238E27FC236}">
                <a16:creationId xmlns:a16="http://schemas.microsoft.com/office/drawing/2014/main" id="{008CD3A1-99D4-4599-B7AF-6CD46AA726D2}"/>
              </a:ext>
            </a:extLst>
          </p:cNvPr>
          <p:cNvGrpSpPr/>
          <p:nvPr/>
        </p:nvGrpSpPr>
        <p:grpSpPr>
          <a:xfrm>
            <a:off x="5480050" y="3765105"/>
            <a:ext cx="1612900" cy="114300"/>
            <a:chOff x="10223500" y="5253808"/>
            <a:chExt cx="1612900" cy="114300"/>
          </a:xfrm>
        </p:grpSpPr>
        <p:sp>
          <p:nvSpPr>
            <p:cNvPr id="33" name="椭圆 32">
              <a:extLst>
                <a:ext uri="{FF2B5EF4-FFF2-40B4-BE49-F238E27FC236}">
                  <a16:creationId xmlns:a16="http://schemas.microsoft.com/office/drawing/2014/main" id="{0968356E-5932-4714-AD04-331800962BF2}"/>
                </a:ext>
              </a:extLst>
            </p:cNvPr>
            <p:cNvSpPr/>
            <p:nvPr/>
          </p:nvSpPr>
          <p:spPr>
            <a:xfrm>
              <a:off x="117221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11FDC6-2A12-45C5-9DF7-42CBD8488E5F}"/>
                </a:ext>
              </a:extLst>
            </p:cNvPr>
            <p:cNvSpPr/>
            <p:nvPr/>
          </p:nvSpPr>
          <p:spPr>
            <a:xfrm>
              <a:off x="113474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2450C40-47F2-4B88-BC2C-0441B3DCB1AD}"/>
                </a:ext>
              </a:extLst>
            </p:cNvPr>
            <p:cNvSpPr/>
            <p:nvPr/>
          </p:nvSpPr>
          <p:spPr>
            <a:xfrm>
              <a:off x="109728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852D0C4-8F74-406D-BCC2-D4E95E97C107}"/>
                </a:ext>
              </a:extLst>
            </p:cNvPr>
            <p:cNvSpPr/>
            <p:nvPr/>
          </p:nvSpPr>
          <p:spPr>
            <a:xfrm>
              <a:off x="105981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60FD681-840D-4DBE-8F6B-3EC2D19C7760}"/>
                </a:ext>
              </a:extLst>
            </p:cNvPr>
            <p:cNvSpPr/>
            <p:nvPr/>
          </p:nvSpPr>
          <p:spPr>
            <a:xfrm>
              <a:off x="102235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466758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38" presetClass="entr" presetSubtype="0" accel="50000" fill="hold" grpId="0" nodeType="afterEffect">
                                  <p:stCondLst>
                                    <p:cond delay="0"/>
                                  </p:stCondLst>
                                  <p:iterate type="lt">
                                    <p:tmPct val="50000"/>
                                  </p:iterate>
                                  <p:childTnLst>
                                    <p:set>
                                      <p:cBhvr>
                                        <p:cTn id="26" dur="1" fill="hold">
                                          <p:stCondLst>
                                            <p:cond delay="0"/>
                                          </p:stCondLst>
                                        </p:cTn>
                                        <p:tgtEl>
                                          <p:spTgt spid="29"/>
                                        </p:tgtEl>
                                        <p:attrNameLst>
                                          <p:attrName>style.visibility</p:attrName>
                                        </p:attrNameLst>
                                      </p:cBhvr>
                                      <p:to>
                                        <p:strVal val="visible"/>
                                      </p:to>
                                    </p:set>
                                    <p:set>
                                      <p:cBhvr>
                                        <p:cTn id="27" dur="227" fill="hold">
                                          <p:stCondLst>
                                            <p:cond delay="0"/>
                                          </p:stCondLst>
                                        </p:cTn>
                                        <p:tgtEl>
                                          <p:spTgt spid="29"/>
                                        </p:tgtEl>
                                        <p:attrNameLst>
                                          <p:attrName>style.rotation</p:attrName>
                                        </p:attrNameLst>
                                      </p:cBhvr>
                                      <p:to>
                                        <p:strVal val="-45.0"/>
                                      </p:to>
                                    </p:set>
                                    <p:anim calcmode="lin" valueType="num">
                                      <p:cBhvr>
                                        <p:cTn id="28" dur="227" fill="hold">
                                          <p:stCondLst>
                                            <p:cond delay="227"/>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29" dur="227"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30" dur="78" decel="50000" autoRev="1" fill="hold">
                                          <p:stCondLst>
                                            <p:cond delay="227"/>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31" dur="68" fill="hold">
                                          <p:stCondLst>
                                            <p:cond delay="432"/>
                                          </p:stCondLst>
                                        </p:cTn>
                                        <p:tgtEl>
                                          <p:spTgt spid="29"/>
                                        </p:tgtEl>
                                        <p:attrNameLst>
                                          <p:attrName>ppt_y</p:attrName>
                                        </p:attrNameLst>
                                      </p:cBhvr>
                                      <p:tavLst>
                                        <p:tav tm="0">
                                          <p:val>
                                            <p:strVal val="#ppt_y-(0.354*#ppt_w-0.172*#ppt_h)"/>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10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C91CD4-E31A-495E-9F6B-04900CD10549}"/>
              </a:ext>
            </a:extLst>
          </p:cNvPr>
          <p:cNvPicPr>
            <a:picLocks noChangeAspect="1"/>
          </p:cNvPicPr>
          <p:nvPr/>
        </p:nvPicPr>
        <p:blipFill>
          <a:blip r:embed="rId2"/>
          <a:stretch>
            <a:fillRect/>
          </a:stretch>
        </p:blipFill>
        <p:spPr>
          <a:xfrm>
            <a:off x="353143" y="543285"/>
            <a:ext cx="11485714" cy="5771429"/>
          </a:xfrm>
          <a:prstGeom prst="rect">
            <a:avLst/>
          </a:prstGeom>
        </p:spPr>
      </p:pic>
    </p:spTree>
    <p:extLst>
      <p:ext uri="{BB962C8B-B14F-4D97-AF65-F5344CB8AC3E}">
        <p14:creationId xmlns:p14="http://schemas.microsoft.com/office/powerpoint/2010/main" val="28444325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134" name="Group 61">
            <a:extLst>
              <a:ext uri="{FF2B5EF4-FFF2-40B4-BE49-F238E27FC236}">
                <a16:creationId xmlns:a16="http://schemas.microsoft.com/office/drawing/2014/main" id="{91FFC48C-03C1-4D49-A78B-6B559D107447}"/>
              </a:ext>
            </a:extLst>
          </p:cNvPr>
          <p:cNvGrpSpPr/>
          <p:nvPr/>
        </p:nvGrpSpPr>
        <p:grpSpPr>
          <a:xfrm>
            <a:off x="1365888" y="1512120"/>
            <a:ext cx="9460223" cy="792451"/>
            <a:chOff x="589110" y="1685460"/>
            <a:chExt cx="7095167" cy="594337"/>
          </a:xfrm>
        </p:grpSpPr>
        <p:grpSp>
          <p:nvGrpSpPr>
            <p:cNvPr id="135" name="Group 62">
              <a:extLst>
                <a:ext uri="{FF2B5EF4-FFF2-40B4-BE49-F238E27FC236}">
                  <a16:creationId xmlns:a16="http://schemas.microsoft.com/office/drawing/2014/main" id="{1D675D9D-BB3A-4657-AA28-8AE08B53164E}"/>
                </a:ext>
              </a:extLst>
            </p:cNvPr>
            <p:cNvGrpSpPr/>
            <p:nvPr/>
          </p:nvGrpSpPr>
          <p:grpSpPr>
            <a:xfrm>
              <a:off x="589110" y="1685460"/>
              <a:ext cx="461583" cy="457200"/>
              <a:chOff x="589110" y="1685460"/>
              <a:chExt cx="461583" cy="457200"/>
            </a:xfrm>
          </p:grpSpPr>
          <p:sp>
            <p:nvSpPr>
              <p:cNvPr id="137" name="Oval 64">
                <a:extLst>
                  <a:ext uri="{FF2B5EF4-FFF2-40B4-BE49-F238E27FC236}">
                    <a16:creationId xmlns:a16="http://schemas.microsoft.com/office/drawing/2014/main" id="{4E9EFBD2-04C9-49C8-A841-52F9C18D4A4C}"/>
                  </a:ext>
                </a:extLst>
              </p:cNvPr>
              <p:cNvSpPr/>
              <p:nvPr/>
            </p:nvSpPr>
            <p:spPr>
              <a:xfrm>
                <a:off x="593493" y="1685460"/>
                <a:ext cx="457200" cy="457200"/>
              </a:xfrm>
              <a:prstGeom prst="ellipse">
                <a:avLst/>
              </a:prstGeom>
              <a:blipFill>
                <a:blip r:embed="rId5"/>
                <a:tile tx="0" ty="-254000" sx="10000" sy="10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138" name="TextBox 65">
                <a:extLst>
                  <a:ext uri="{FF2B5EF4-FFF2-40B4-BE49-F238E27FC236}">
                    <a16:creationId xmlns:a16="http://schemas.microsoft.com/office/drawing/2014/main" id="{3836C95C-F7E4-463A-BF0D-7A118B25ED42}"/>
                  </a:ext>
                </a:extLst>
              </p:cNvPr>
              <p:cNvSpPr txBox="1"/>
              <p:nvPr/>
            </p:nvSpPr>
            <p:spPr>
              <a:xfrm>
                <a:off x="589110" y="1706875"/>
                <a:ext cx="461021" cy="376722"/>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3467" dirty="0">
                    <a:solidFill>
                      <a:srgbClr val="FFFFFF"/>
                    </a:solidFill>
                    <a:latin typeface="Source Sans Pro Light" pitchFamily="34" charset="0"/>
                    <a:ea typeface="Open Sans" pitchFamily="34" charset="0"/>
                    <a:cs typeface="Open Sans" pitchFamily="34" charset="0"/>
                  </a:rPr>
                  <a:t>1</a:t>
                </a:r>
                <a:endParaRPr lang="ar-SA" sz="3467" dirty="0">
                  <a:solidFill>
                    <a:srgbClr val="FFFFFF"/>
                  </a:solidFill>
                  <a:latin typeface="Source Sans Pro Light" pitchFamily="34" charset="0"/>
                  <a:ea typeface="Open Sans" pitchFamily="34" charset="0"/>
                </a:endParaRPr>
              </a:p>
            </p:txBody>
          </p:sp>
        </p:grpSp>
        <p:sp>
          <p:nvSpPr>
            <p:cNvPr id="136" name="TextBox 63">
              <a:extLst>
                <a:ext uri="{FF2B5EF4-FFF2-40B4-BE49-F238E27FC236}">
                  <a16:creationId xmlns:a16="http://schemas.microsoft.com/office/drawing/2014/main" id="{1AF2284E-886D-4C55-80BB-8A720FE952F8}"/>
                </a:ext>
              </a:extLst>
            </p:cNvPr>
            <p:cNvSpPr txBox="1"/>
            <p:nvPr/>
          </p:nvSpPr>
          <p:spPr>
            <a:xfrm>
              <a:off x="1339872" y="1756578"/>
              <a:ext cx="6344405" cy="523219"/>
            </a:xfrm>
            <a:prstGeom prst="rect">
              <a:avLst/>
            </a:prstGeom>
            <a:noFill/>
          </p:spPr>
          <p:txBody>
            <a:bodyPr wrap="square" lIns="0" tIns="0" rIns="0" bIns="0" rtlCol="1">
              <a:spAutoFit/>
            </a:bodyPr>
            <a:lstStyle/>
            <a:p>
              <a:pPr defTabSz="914412" fontAlgn="auto">
                <a:spcBef>
                  <a:spcPts val="0"/>
                </a:spcBef>
                <a:spcAft>
                  <a:spcPts val="1600"/>
                </a:spcAft>
              </a:pPr>
              <a:r>
                <a:rPr lang="en-US" altLang="zh-CN" dirty="0">
                  <a:solidFill>
                    <a:srgbClr val="808080"/>
                  </a:solidFill>
                  <a:latin typeface="Lato" pitchFamily="34" charset="0"/>
                  <a:ea typeface="Open Sans" pitchFamily="34" charset="0"/>
                  <a:cs typeface="Open Sans" pitchFamily="34" charset="0"/>
                </a:rPr>
                <a:t>Constant</a:t>
              </a:r>
              <a:r>
                <a:rPr lang="zh-CN" altLang="en-US" dirty="0">
                  <a:solidFill>
                    <a:srgbClr val="808080"/>
                  </a:solidFill>
                  <a:latin typeface="Lato" pitchFamily="34" charset="0"/>
                  <a:ea typeface="Open Sans" pitchFamily="34" charset="0"/>
                  <a:cs typeface="Open Sans" pitchFamily="34" charset="0"/>
                </a:rPr>
                <a:t>函数</a:t>
              </a:r>
              <a:endParaRPr lang="en-US" altLang="zh-CN" sz="1600" dirty="0">
                <a:solidFill>
                  <a:srgbClr val="808080"/>
                </a:solidFill>
                <a:latin typeface="Lato" pitchFamily="34" charset="0"/>
                <a:ea typeface="Open Sans" pitchFamily="34" charset="0"/>
                <a:cs typeface="Open Sans" pitchFamily="34" charset="0"/>
              </a:endParaRPr>
            </a:p>
            <a:p>
              <a:pPr defTabSz="914412" fontAlgn="auto">
                <a:spcBef>
                  <a:spcPts val="0"/>
                </a:spcBef>
                <a:spcAft>
                  <a:spcPts val="1600"/>
                </a:spcAft>
              </a:pPr>
              <a:r>
                <a:rPr lang="en-US" altLang="zh-CN" sz="1400" dirty="0">
                  <a:solidFill>
                    <a:srgbClr val="808080"/>
                  </a:solidFill>
                  <a:latin typeface="Lato" pitchFamily="34" charset="0"/>
                  <a:ea typeface="Open Sans" pitchFamily="34" charset="0"/>
                  <a:cs typeface="Open Sans" pitchFamily="34" charset="0"/>
                </a:rPr>
                <a:t>	</a:t>
              </a:r>
              <a:r>
                <a:rPr lang="zh-CN" altLang="en-US" sz="1400" dirty="0">
                  <a:solidFill>
                    <a:srgbClr val="808080"/>
                  </a:solidFill>
                  <a:latin typeface="Lato" pitchFamily="34" charset="0"/>
                  <a:ea typeface="Open Sans" pitchFamily="34" charset="0"/>
                  <a:cs typeface="Open Sans" pitchFamily="34" charset="0"/>
                </a:rPr>
                <a:t>直接解析数据</a:t>
              </a:r>
              <a:endParaRPr lang="en-US" altLang="zh-CN" sz="1400" dirty="0">
                <a:solidFill>
                  <a:srgbClr val="808080"/>
                </a:solidFill>
                <a:latin typeface="Lato" pitchFamily="34" charset="0"/>
                <a:ea typeface="Open Sans" pitchFamily="34" charset="0"/>
                <a:cs typeface="Open Sans" pitchFamily="34" charset="0"/>
              </a:endParaRPr>
            </a:p>
          </p:txBody>
        </p:sp>
      </p:grpSp>
      <p:grpSp>
        <p:nvGrpSpPr>
          <p:cNvPr id="139" name="Group 71">
            <a:extLst>
              <a:ext uri="{FF2B5EF4-FFF2-40B4-BE49-F238E27FC236}">
                <a16:creationId xmlns:a16="http://schemas.microsoft.com/office/drawing/2014/main" id="{6F302C13-587B-423A-8477-D84F946A44C1}"/>
              </a:ext>
            </a:extLst>
          </p:cNvPr>
          <p:cNvGrpSpPr/>
          <p:nvPr/>
        </p:nvGrpSpPr>
        <p:grpSpPr>
          <a:xfrm>
            <a:off x="1365888" y="2789578"/>
            <a:ext cx="9347103" cy="1243862"/>
            <a:chOff x="589110" y="1685460"/>
            <a:chExt cx="7010327" cy="932896"/>
          </a:xfrm>
        </p:grpSpPr>
        <p:grpSp>
          <p:nvGrpSpPr>
            <p:cNvPr id="140" name="Group 72">
              <a:extLst>
                <a:ext uri="{FF2B5EF4-FFF2-40B4-BE49-F238E27FC236}">
                  <a16:creationId xmlns:a16="http://schemas.microsoft.com/office/drawing/2014/main" id="{90EAC64E-DF72-4696-A6CB-6EF34D8A29FE}"/>
                </a:ext>
              </a:extLst>
            </p:cNvPr>
            <p:cNvGrpSpPr/>
            <p:nvPr/>
          </p:nvGrpSpPr>
          <p:grpSpPr>
            <a:xfrm>
              <a:off x="589110" y="1685460"/>
              <a:ext cx="461583" cy="457200"/>
              <a:chOff x="589110" y="1685460"/>
              <a:chExt cx="461583" cy="457200"/>
            </a:xfrm>
          </p:grpSpPr>
          <p:sp>
            <p:nvSpPr>
              <p:cNvPr id="142" name="Oval 74">
                <a:extLst>
                  <a:ext uri="{FF2B5EF4-FFF2-40B4-BE49-F238E27FC236}">
                    <a16:creationId xmlns:a16="http://schemas.microsoft.com/office/drawing/2014/main" id="{4DFBEE4F-A114-46BC-AD40-31CED8B4D2E3}"/>
                  </a:ext>
                </a:extLst>
              </p:cNvPr>
              <p:cNvSpPr/>
              <p:nvPr/>
            </p:nvSpPr>
            <p:spPr>
              <a:xfrm>
                <a:off x="593493" y="1685460"/>
                <a:ext cx="457200" cy="457200"/>
              </a:xfrm>
              <a:prstGeom prst="ellipse">
                <a:avLst/>
              </a:prstGeom>
              <a:blipFill dpi="0" rotWithShape="1">
                <a:blip r:embed="rId6"/>
                <a:srcRect/>
                <a:tile tx="0" ty="-254000" sx="10000" sy="10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143" name="TextBox 75">
                <a:extLst>
                  <a:ext uri="{FF2B5EF4-FFF2-40B4-BE49-F238E27FC236}">
                    <a16:creationId xmlns:a16="http://schemas.microsoft.com/office/drawing/2014/main" id="{080B2FF1-2331-43E2-9D8A-65655E580700}"/>
                  </a:ext>
                </a:extLst>
              </p:cNvPr>
              <p:cNvSpPr txBox="1"/>
              <p:nvPr/>
            </p:nvSpPr>
            <p:spPr>
              <a:xfrm>
                <a:off x="589110" y="1706875"/>
                <a:ext cx="461021" cy="376722"/>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3467" dirty="0">
                    <a:solidFill>
                      <a:srgbClr val="FFFFFF"/>
                    </a:solidFill>
                    <a:latin typeface="Source Sans Pro Light" pitchFamily="34" charset="0"/>
                    <a:ea typeface="Open Sans" pitchFamily="34" charset="0"/>
                    <a:cs typeface="Open Sans" pitchFamily="34" charset="0"/>
                  </a:rPr>
                  <a:t>2</a:t>
                </a:r>
                <a:endParaRPr lang="ar-SA" sz="3467" dirty="0">
                  <a:solidFill>
                    <a:srgbClr val="FFFFFF"/>
                  </a:solidFill>
                  <a:latin typeface="Source Sans Pro Light" pitchFamily="34" charset="0"/>
                  <a:ea typeface="Open Sans" pitchFamily="34" charset="0"/>
                </a:endParaRPr>
              </a:p>
            </p:txBody>
          </p:sp>
        </p:grpSp>
        <p:sp>
          <p:nvSpPr>
            <p:cNvPr id="141" name="TextBox 73">
              <a:extLst>
                <a:ext uri="{FF2B5EF4-FFF2-40B4-BE49-F238E27FC236}">
                  <a16:creationId xmlns:a16="http://schemas.microsoft.com/office/drawing/2014/main" id="{0BBAB292-E144-4F10-8320-7B140501CB15}"/>
                </a:ext>
              </a:extLst>
            </p:cNvPr>
            <p:cNvSpPr txBox="1"/>
            <p:nvPr/>
          </p:nvSpPr>
          <p:spPr>
            <a:xfrm>
              <a:off x="1339872" y="1756582"/>
              <a:ext cx="6259565" cy="861774"/>
            </a:xfrm>
            <a:prstGeom prst="rect">
              <a:avLst/>
            </a:prstGeom>
            <a:noFill/>
          </p:spPr>
          <p:txBody>
            <a:bodyPr wrap="square" lIns="0" tIns="0" rIns="0" bIns="0" rtlCol="1">
              <a:spAutoFit/>
            </a:bodyPr>
            <a:lstStyle/>
            <a:p>
              <a:pPr defTabSz="914412" fontAlgn="auto">
                <a:spcBef>
                  <a:spcPts val="0"/>
                </a:spcBef>
                <a:spcAft>
                  <a:spcPts val="1600"/>
                </a:spcAft>
              </a:pPr>
              <a:r>
                <a:rPr lang="zh-CN" altLang="en-US" sz="2000" dirty="0">
                  <a:solidFill>
                    <a:srgbClr val="808080"/>
                  </a:solidFill>
                  <a:latin typeface="Lato" pitchFamily="34" charset="0"/>
                  <a:ea typeface="Open Sans" pitchFamily="34" charset="0"/>
                  <a:cs typeface="Open Sans" pitchFamily="34" charset="0"/>
                </a:rPr>
                <a:t>非</a:t>
              </a:r>
              <a:r>
                <a:rPr lang="en-US" altLang="zh-CN" sz="2000" dirty="0">
                  <a:solidFill>
                    <a:srgbClr val="808080"/>
                  </a:solidFill>
                  <a:latin typeface="Lato" pitchFamily="34" charset="0"/>
                  <a:ea typeface="Open Sans" pitchFamily="34" charset="0"/>
                  <a:cs typeface="Open Sans" pitchFamily="34" charset="0"/>
                </a:rPr>
                <a:t>Constant</a:t>
              </a:r>
              <a:r>
                <a:rPr lang="zh-CN" altLang="en-US" sz="2000" dirty="0">
                  <a:solidFill>
                    <a:srgbClr val="808080"/>
                  </a:solidFill>
                  <a:latin typeface="Lato" pitchFamily="34" charset="0"/>
                  <a:ea typeface="Open Sans" pitchFamily="34" charset="0"/>
                  <a:cs typeface="Open Sans" pitchFamily="34" charset="0"/>
                </a:rPr>
                <a:t>函数</a:t>
              </a:r>
              <a:r>
                <a:rPr lang="en-US" altLang="zh-CN" sz="2000" dirty="0">
                  <a:solidFill>
                    <a:srgbClr val="808080"/>
                  </a:solidFill>
                  <a:latin typeface="Lato" pitchFamily="34" charset="0"/>
                  <a:ea typeface="Open Sans" pitchFamily="34" charset="0"/>
                  <a:cs typeface="Open Sans" pitchFamily="34" charset="0"/>
                </a:rPr>
                <a:t>	emit</a:t>
              </a:r>
              <a:r>
                <a:rPr lang="zh-CN" altLang="en-US" sz="2000" dirty="0">
                  <a:solidFill>
                    <a:srgbClr val="808080"/>
                  </a:solidFill>
                  <a:latin typeface="Lato" pitchFamily="34" charset="0"/>
                  <a:ea typeface="Open Sans" pitchFamily="34" charset="0"/>
                  <a:cs typeface="Open Sans" pitchFamily="34" charset="0"/>
                </a:rPr>
                <a:t>事件</a:t>
              </a:r>
              <a:endParaRPr lang="en-US" altLang="zh-CN" dirty="0">
                <a:solidFill>
                  <a:srgbClr val="808080"/>
                </a:solidFill>
                <a:latin typeface="Lato" pitchFamily="34" charset="0"/>
                <a:ea typeface="Open Sans" pitchFamily="34" charset="0"/>
                <a:cs typeface="Open Sans" pitchFamily="34" charset="0"/>
              </a:endParaRPr>
            </a:p>
            <a:p>
              <a:pPr defTabSz="914412" fontAlgn="auto">
                <a:spcBef>
                  <a:spcPts val="0"/>
                </a:spcBef>
                <a:spcAft>
                  <a:spcPts val="1600"/>
                </a:spcAft>
              </a:pPr>
              <a:r>
                <a:rPr lang="en-US" altLang="zh-CN" sz="1050" dirty="0">
                  <a:solidFill>
                    <a:srgbClr val="808080"/>
                  </a:solidFill>
                  <a:latin typeface="Lato" pitchFamily="34" charset="0"/>
                  <a:ea typeface="Open Sans" pitchFamily="34" charset="0"/>
                  <a:cs typeface="Open Sans" pitchFamily="34" charset="0"/>
                </a:rPr>
                <a:t>	</a:t>
              </a:r>
              <a:r>
                <a:rPr lang="zh-CN" altLang="en-US" sz="1400" dirty="0">
                  <a:solidFill>
                    <a:srgbClr val="808080"/>
                  </a:solidFill>
                  <a:latin typeface="Lato" pitchFamily="34" charset="0"/>
                  <a:ea typeface="Open Sans" pitchFamily="34" charset="0"/>
                  <a:cs typeface="Open Sans" pitchFamily="34" charset="0"/>
                </a:rPr>
                <a:t>先获得事件回执：</a:t>
              </a:r>
              <a:r>
                <a:rPr lang="en-US" altLang="zh-CN" sz="1400" dirty="0" err="1">
                  <a:solidFill>
                    <a:srgbClr val="808080"/>
                  </a:solidFill>
                  <a:latin typeface="Lato" pitchFamily="34" charset="0"/>
                  <a:ea typeface="Open Sans" pitchFamily="34" charset="0"/>
                  <a:cs typeface="Open Sans" pitchFamily="34" charset="0"/>
                </a:rPr>
                <a:t>TransactionReceipt</a:t>
              </a:r>
              <a:endParaRPr lang="en-US" altLang="zh-CN" sz="1400" dirty="0">
                <a:solidFill>
                  <a:srgbClr val="808080"/>
                </a:solidFill>
                <a:latin typeface="Lato" pitchFamily="34" charset="0"/>
                <a:ea typeface="Open Sans" pitchFamily="34" charset="0"/>
                <a:cs typeface="Open Sans" pitchFamily="34" charset="0"/>
              </a:endParaRPr>
            </a:p>
            <a:p>
              <a:pPr defTabSz="914412" fontAlgn="auto">
                <a:spcBef>
                  <a:spcPts val="0"/>
                </a:spcBef>
                <a:spcAft>
                  <a:spcPts val="1600"/>
                </a:spcAft>
              </a:pPr>
              <a:r>
                <a:rPr lang="en-US" altLang="zh-CN" sz="1400" dirty="0">
                  <a:solidFill>
                    <a:srgbClr val="808080"/>
                  </a:solidFill>
                  <a:latin typeface="Lato" pitchFamily="34" charset="0"/>
                  <a:ea typeface="Open Sans" pitchFamily="34" charset="0"/>
                  <a:cs typeface="Open Sans" pitchFamily="34" charset="0"/>
                </a:rPr>
                <a:t>	</a:t>
              </a:r>
              <a:r>
                <a:rPr lang="zh-CN" altLang="en-US" sz="1400" dirty="0">
                  <a:solidFill>
                    <a:srgbClr val="808080"/>
                  </a:solidFill>
                  <a:latin typeface="Lato" pitchFamily="34" charset="0"/>
                  <a:ea typeface="Open Sans" pitchFamily="34" charset="0"/>
                  <a:cs typeface="Open Sans" pitchFamily="34" charset="0"/>
                </a:rPr>
                <a:t>再根据回执获得响应：</a:t>
              </a:r>
              <a:r>
                <a:rPr lang="en-US" altLang="zh-CN" sz="1400" dirty="0">
                  <a:solidFill>
                    <a:srgbClr val="808080"/>
                  </a:solidFill>
                  <a:latin typeface="Lato" pitchFamily="34" charset="0"/>
                  <a:ea typeface="Open Sans" pitchFamily="34" charset="0"/>
                  <a:cs typeface="Open Sans" pitchFamily="34" charset="0"/>
                </a:rPr>
                <a:t>List&lt;</a:t>
              </a:r>
              <a:r>
                <a:rPr lang="en-US" altLang="zh-CN" sz="1400" dirty="0" err="1">
                  <a:solidFill>
                    <a:srgbClr val="808080"/>
                  </a:solidFill>
                  <a:latin typeface="Lato" pitchFamily="34" charset="0"/>
                  <a:ea typeface="Open Sans" pitchFamily="34" charset="0"/>
                  <a:cs typeface="Open Sans" pitchFamily="34" charset="0"/>
                </a:rPr>
                <a:t>XXXEventResponse</a:t>
              </a:r>
              <a:r>
                <a:rPr lang="en-US" altLang="zh-CN" sz="1400" dirty="0">
                  <a:solidFill>
                    <a:srgbClr val="808080"/>
                  </a:solidFill>
                  <a:latin typeface="Lato" pitchFamily="34" charset="0"/>
                  <a:ea typeface="Open Sans" pitchFamily="34" charset="0"/>
                  <a:cs typeface="Open Sans" pitchFamily="34" charset="0"/>
                </a:rPr>
                <a:t>&gt;</a:t>
              </a:r>
            </a:p>
          </p:txBody>
        </p:sp>
      </p:grpSp>
      <p:sp>
        <p:nvSpPr>
          <p:cNvPr id="2" name="矩形 1">
            <a:extLst>
              <a:ext uri="{FF2B5EF4-FFF2-40B4-BE49-F238E27FC236}">
                <a16:creationId xmlns:a16="http://schemas.microsoft.com/office/drawing/2014/main" id="{5F760DE7-0B23-45A9-9B91-67AD68FC2DA1}"/>
              </a:ext>
            </a:extLst>
          </p:cNvPr>
          <p:cNvSpPr/>
          <p:nvPr/>
        </p:nvSpPr>
        <p:spPr>
          <a:xfrm>
            <a:off x="1210812" y="385552"/>
            <a:ext cx="6096000" cy="328360"/>
          </a:xfrm>
          <a:prstGeom prst="rect">
            <a:avLst/>
          </a:prstGeom>
        </p:spPr>
        <p:txBody>
          <a:bodyPr>
            <a:spAutoFit/>
          </a:bodyPr>
          <a:lstStyle/>
          <a:p>
            <a:pPr defTabSz="914412" fontAlgn="auto">
              <a:lnSpc>
                <a:spcPts val="1734"/>
              </a:lnSpc>
              <a:spcBef>
                <a:spcPts val="0"/>
              </a:spcBef>
              <a:spcAft>
                <a:spcPts val="1600"/>
              </a:spcAft>
            </a:pPr>
            <a:r>
              <a:rPr lang="en-US" altLang="zh-CN" sz="2400" dirty="0">
                <a:solidFill>
                  <a:srgbClr val="808080"/>
                </a:solidFill>
                <a:latin typeface="Lato" pitchFamily="34" charset="0"/>
                <a:ea typeface="Open Sans" pitchFamily="34" charset="0"/>
                <a:cs typeface="Open Sans" pitchFamily="34" charset="0"/>
              </a:rPr>
              <a:t>MyContract.java </a:t>
            </a:r>
            <a:r>
              <a:rPr lang="zh-CN" altLang="en-US" sz="2400" dirty="0">
                <a:solidFill>
                  <a:srgbClr val="808080"/>
                </a:solidFill>
                <a:latin typeface="Lato" pitchFamily="34" charset="0"/>
                <a:ea typeface="Open Sans" pitchFamily="34" charset="0"/>
                <a:cs typeface="Open Sans" pitchFamily="34" charset="0"/>
              </a:rPr>
              <a:t>函数的调用</a:t>
            </a:r>
            <a:endParaRPr lang="en-US" altLang="zh-CN" sz="2400" dirty="0">
              <a:solidFill>
                <a:srgbClr val="808080"/>
              </a:solidFill>
              <a:latin typeface="Lato" pitchFamily="34" charset="0"/>
              <a:ea typeface="Open Sans" pitchFamily="34" charset="0"/>
              <a:cs typeface="Open Sans" pitchFamily="34" charset="0"/>
            </a:endParaRPr>
          </a:p>
        </p:txBody>
      </p:sp>
    </p:spTree>
    <p:extLst>
      <p:ext uri="{BB962C8B-B14F-4D97-AF65-F5344CB8AC3E}">
        <p14:creationId xmlns:p14="http://schemas.microsoft.com/office/powerpoint/2010/main" val="3734213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par>
                                <p:cTn id="19" presetID="2" presetClass="entr" presetSubtype="4" fill="hold" nodeType="withEffect">
                                  <p:stCondLst>
                                    <p:cond delay="50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500" fill="hold"/>
                                        <p:tgtEl>
                                          <p:spTgt spid="56"/>
                                        </p:tgtEl>
                                        <p:attrNameLst>
                                          <p:attrName>ppt_x</p:attrName>
                                        </p:attrNameLst>
                                      </p:cBhvr>
                                      <p:tavLst>
                                        <p:tav tm="0">
                                          <p:val>
                                            <p:strVal val="#ppt_x"/>
                                          </p:val>
                                        </p:tav>
                                        <p:tav tm="100000">
                                          <p:val>
                                            <p:strVal val="#ppt_x"/>
                                          </p:val>
                                        </p:tav>
                                      </p:tavLst>
                                    </p:anim>
                                    <p:anim calcmode="lin" valueType="num">
                                      <p:cBhvr additive="base">
                                        <p:cTn id="22" dur="500" fill="hold"/>
                                        <p:tgtEl>
                                          <p:spTgt spid="56"/>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34"/>
                                        </p:tgtEl>
                                        <p:attrNameLst>
                                          <p:attrName>style.visibility</p:attrName>
                                        </p:attrNameLst>
                                      </p:cBhvr>
                                      <p:to>
                                        <p:strVal val="visible"/>
                                      </p:to>
                                    </p:set>
                                    <p:anim calcmode="lin" valueType="num">
                                      <p:cBhvr additive="base">
                                        <p:cTn id="26" dur="750" fill="hold"/>
                                        <p:tgtEl>
                                          <p:spTgt spid="134"/>
                                        </p:tgtEl>
                                        <p:attrNameLst>
                                          <p:attrName>ppt_x</p:attrName>
                                        </p:attrNameLst>
                                      </p:cBhvr>
                                      <p:tavLst>
                                        <p:tav tm="0">
                                          <p:val>
                                            <p:strVal val="0-#ppt_w/2"/>
                                          </p:val>
                                        </p:tav>
                                        <p:tav tm="100000">
                                          <p:val>
                                            <p:strVal val="#ppt_x"/>
                                          </p:val>
                                        </p:tav>
                                      </p:tavLst>
                                    </p:anim>
                                    <p:anim calcmode="lin" valueType="num">
                                      <p:cBhvr additive="base">
                                        <p:cTn id="27" dur="750" fill="hold"/>
                                        <p:tgtEl>
                                          <p:spTgt spid="134"/>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2" presetClass="entr" presetSubtype="8" fill="hold" nodeType="afterEffect">
                                  <p:stCondLst>
                                    <p:cond delay="0"/>
                                  </p:stCondLst>
                                  <p:childTnLst>
                                    <p:set>
                                      <p:cBhvr>
                                        <p:cTn id="30" dur="1" fill="hold">
                                          <p:stCondLst>
                                            <p:cond delay="0"/>
                                          </p:stCondLst>
                                        </p:cTn>
                                        <p:tgtEl>
                                          <p:spTgt spid="139"/>
                                        </p:tgtEl>
                                        <p:attrNameLst>
                                          <p:attrName>style.visibility</p:attrName>
                                        </p:attrNameLst>
                                      </p:cBhvr>
                                      <p:to>
                                        <p:strVal val="visible"/>
                                      </p:to>
                                    </p:set>
                                    <p:anim calcmode="lin" valueType="num">
                                      <p:cBhvr additive="base">
                                        <p:cTn id="31" dur="750" fill="hold"/>
                                        <p:tgtEl>
                                          <p:spTgt spid="139"/>
                                        </p:tgtEl>
                                        <p:attrNameLst>
                                          <p:attrName>ppt_x</p:attrName>
                                        </p:attrNameLst>
                                      </p:cBhvr>
                                      <p:tavLst>
                                        <p:tav tm="0">
                                          <p:val>
                                            <p:strVal val="0-#ppt_w/2"/>
                                          </p:val>
                                        </p:tav>
                                        <p:tav tm="100000">
                                          <p:val>
                                            <p:strVal val="#ppt_x"/>
                                          </p:val>
                                        </p:tav>
                                      </p:tavLst>
                                    </p:anim>
                                    <p:anim calcmode="lin" valueType="num">
                                      <p:cBhvr additive="base">
                                        <p:cTn id="32" dur="750" fill="hold"/>
                                        <p:tgtEl>
                                          <p:spTgt spid="1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5703" t="53167"/>
          <a:stretch/>
        </p:blipFill>
        <p:spPr>
          <a:xfrm flipV="1">
            <a:off x="6095999" y="-31747"/>
            <a:ext cx="6793707"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6">
            <a:extLst>
              <a:ext uri="{28A0092B-C50C-407E-A947-70E740481C1C}">
                <a14:useLocalDpi xmlns:a14="http://schemas.microsoft.com/office/drawing/2010/main" val="0"/>
              </a:ext>
            </a:extLst>
          </a:blip>
          <a:srcRect t="48601"/>
          <a:stretch/>
        </p:blipFill>
        <p:spPr>
          <a:xfrm>
            <a:off x="1162050" y="4896069"/>
            <a:ext cx="11029950" cy="1944942"/>
          </a:xfrm>
          <a:prstGeom prst="rect">
            <a:avLst/>
          </a:prstGeom>
        </p:spPr>
      </p:pic>
      <p:grpSp>
        <p:nvGrpSpPr>
          <p:cNvPr id="22" name="组合 21">
            <a:extLst>
              <a:ext uri="{FF2B5EF4-FFF2-40B4-BE49-F238E27FC236}">
                <a16:creationId xmlns:a16="http://schemas.microsoft.com/office/drawing/2014/main" id="{AC111156-EC63-468E-BE03-DAD98ACDB6BB}"/>
              </a:ext>
            </a:extLst>
          </p:cNvPr>
          <p:cNvGrpSpPr/>
          <p:nvPr/>
        </p:nvGrpSpPr>
        <p:grpSpPr>
          <a:xfrm>
            <a:off x="3553619" y="1305560"/>
            <a:ext cx="2699544" cy="609600"/>
            <a:chOff x="406400" y="3022600"/>
            <a:chExt cx="2699544" cy="609600"/>
          </a:xfrm>
        </p:grpSpPr>
        <p:sp>
          <p:nvSpPr>
            <p:cNvPr id="23" name="矩形 22">
              <a:extLst>
                <a:ext uri="{FF2B5EF4-FFF2-40B4-BE49-F238E27FC236}">
                  <a16:creationId xmlns:a16="http://schemas.microsoft.com/office/drawing/2014/main" id="{F8633595-E7FC-4312-8793-CD4DB35160DD}"/>
                </a:ext>
              </a:extLst>
            </p:cNvPr>
            <p:cNvSpPr/>
            <p:nvPr/>
          </p:nvSpPr>
          <p:spPr>
            <a:xfrm>
              <a:off x="711200" y="3022600"/>
              <a:ext cx="2394744" cy="609600"/>
            </a:xfrm>
            <a:prstGeom prst="rect">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20747C54-9086-4CAC-A6D5-17F83DA6C33D}"/>
                </a:ext>
              </a:extLst>
            </p:cNvPr>
            <p:cNvSpPr txBox="1"/>
            <p:nvPr/>
          </p:nvSpPr>
          <p:spPr>
            <a:xfrm>
              <a:off x="1117600" y="3142734"/>
              <a:ext cx="1005403" cy="338554"/>
            </a:xfrm>
            <a:prstGeom prst="rect">
              <a:avLst/>
            </a:prstGeom>
            <a:noFill/>
          </p:spPr>
          <p:txBody>
            <a:bodyPr wrap="none" rtlCol="0">
              <a:spAutoFit/>
            </a:bodyPr>
            <a:lstStyle/>
            <a:p>
              <a:r>
                <a:rPr lang="zh-CN" altLang="en-US" sz="1600" dirty="0"/>
                <a:t>项目背景</a:t>
              </a:r>
            </a:p>
          </p:txBody>
        </p:sp>
        <p:sp>
          <p:nvSpPr>
            <p:cNvPr id="27" name="矩形: 圆角 26">
              <a:extLst>
                <a:ext uri="{FF2B5EF4-FFF2-40B4-BE49-F238E27FC236}">
                  <a16:creationId xmlns:a16="http://schemas.microsoft.com/office/drawing/2014/main" id="{A75B7826-CB2B-4715-83EE-1500DED9EAB1}"/>
                </a:ext>
              </a:extLst>
            </p:cNvPr>
            <p:cNvSpPr/>
            <p:nvPr/>
          </p:nvSpPr>
          <p:spPr>
            <a:xfrm>
              <a:off x="406400" y="3022600"/>
              <a:ext cx="609600" cy="609600"/>
            </a:xfrm>
            <a:prstGeom prst="roundRect">
              <a:avLst/>
            </a:prstGeom>
            <a:solidFill>
              <a:srgbClr val="D0BB8B"/>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01</a:t>
              </a:r>
              <a:endParaRPr lang="zh-CN" altLang="en-US" sz="2400" dirty="0">
                <a:solidFill>
                  <a:schemeClr val="tx1"/>
                </a:solidFill>
              </a:endParaRPr>
            </a:p>
          </p:txBody>
        </p:sp>
      </p:grpSp>
      <p:grpSp>
        <p:nvGrpSpPr>
          <p:cNvPr id="36" name="组合 35">
            <a:extLst>
              <a:ext uri="{FF2B5EF4-FFF2-40B4-BE49-F238E27FC236}">
                <a16:creationId xmlns:a16="http://schemas.microsoft.com/office/drawing/2014/main" id="{068D573F-216D-4A65-AC6E-AE0D11CA4DEE}"/>
              </a:ext>
            </a:extLst>
          </p:cNvPr>
          <p:cNvGrpSpPr/>
          <p:nvPr/>
        </p:nvGrpSpPr>
        <p:grpSpPr>
          <a:xfrm>
            <a:off x="3558381" y="2368227"/>
            <a:ext cx="2699544" cy="609600"/>
            <a:chOff x="406400" y="3022600"/>
            <a:chExt cx="2699544" cy="609600"/>
          </a:xfrm>
        </p:grpSpPr>
        <p:sp>
          <p:nvSpPr>
            <p:cNvPr id="37" name="矩形 36">
              <a:extLst>
                <a:ext uri="{FF2B5EF4-FFF2-40B4-BE49-F238E27FC236}">
                  <a16:creationId xmlns:a16="http://schemas.microsoft.com/office/drawing/2014/main" id="{2B6DC712-FE90-4A0A-8A34-BCA57458DBE0}"/>
                </a:ext>
              </a:extLst>
            </p:cNvPr>
            <p:cNvSpPr/>
            <p:nvPr/>
          </p:nvSpPr>
          <p:spPr>
            <a:xfrm>
              <a:off x="711200" y="3022600"/>
              <a:ext cx="2394744" cy="609600"/>
            </a:xfrm>
            <a:prstGeom prst="rect">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293DB9F-0F0D-4076-B98A-00D7289A8002}"/>
                </a:ext>
              </a:extLst>
            </p:cNvPr>
            <p:cNvSpPr txBox="1"/>
            <p:nvPr/>
          </p:nvSpPr>
          <p:spPr>
            <a:xfrm>
              <a:off x="1117600" y="3142734"/>
              <a:ext cx="1005403" cy="338554"/>
            </a:xfrm>
            <a:prstGeom prst="rect">
              <a:avLst/>
            </a:prstGeom>
            <a:noFill/>
          </p:spPr>
          <p:txBody>
            <a:bodyPr wrap="none" rtlCol="0">
              <a:spAutoFit/>
            </a:bodyPr>
            <a:lstStyle/>
            <a:p>
              <a:r>
                <a:rPr lang="zh-CN" altLang="en-US" sz="1600" dirty="0"/>
                <a:t>前端设计</a:t>
              </a:r>
            </a:p>
          </p:txBody>
        </p:sp>
        <p:sp>
          <p:nvSpPr>
            <p:cNvPr id="39" name="矩形: 圆角 38">
              <a:extLst>
                <a:ext uri="{FF2B5EF4-FFF2-40B4-BE49-F238E27FC236}">
                  <a16:creationId xmlns:a16="http://schemas.microsoft.com/office/drawing/2014/main" id="{CE886C17-1B33-446E-A18D-1DF8555C92E9}"/>
                </a:ext>
              </a:extLst>
            </p:cNvPr>
            <p:cNvSpPr/>
            <p:nvPr/>
          </p:nvSpPr>
          <p:spPr>
            <a:xfrm>
              <a:off x="406400" y="3022600"/>
              <a:ext cx="609600" cy="609600"/>
            </a:xfrm>
            <a:prstGeom prst="roundRect">
              <a:avLst/>
            </a:prstGeom>
            <a:solidFill>
              <a:srgbClr val="D0BB8B"/>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02</a:t>
              </a:r>
              <a:endParaRPr lang="zh-CN" altLang="en-US" sz="2400" dirty="0">
                <a:solidFill>
                  <a:schemeClr val="tx1"/>
                </a:solidFill>
              </a:endParaRPr>
            </a:p>
          </p:txBody>
        </p:sp>
      </p:grpSp>
      <p:grpSp>
        <p:nvGrpSpPr>
          <p:cNvPr id="40" name="组合 39">
            <a:extLst>
              <a:ext uri="{FF2B5EF4-FFF2-40B4-BE49-F238E27FC236}">
                <a16:creationId xmlns:a16="http://schemas.microsoft.com/office/drawing/2014/main" id="{278464E2-39E5-42B8-8508-1E440AD5FCA6}"/>
              </a:ext>
            </a:extLst>
          </p:cNvPr>
          <p:cNvGrpSpPr/>
          <p:nvPr/>
        </p:nvGrpSpPr>
        <p:grpSpPr>
          <a:xfrm>
            <a:off x="3553619" y="4481224"/>
            <a:ext cx="2699544" cy="609600"/>
            <a:chOff x="406400" y="3022600"/>
            <a:chExt cx="2699544" cy="609600"/>
          </a:xfrm>
        </p:grpSpPr>
        <p:sp>
          <p:nvSpPr>
            <p:cNvPr id="41" name="矩形 40">
              <a:extLst>
                <a:ext uri="{FF2B5EF4-FFF2-40B4-BE49-F238E27FC236}">
                  <a16:creationId xmlns:a16="http://schemas.microsoft.com/office/drawing/2014/main" id="{B31BA2A6-0540-4EC1-A1AC-1DFCFA21C09E}"/>
                </a:ext>
              </a:extLst>
            </p:cNvPr>
            <p:cNvSpPr/>
            <p:nvPr/>
          </p:nvSpPr>
          <p:spPr>
            <a:xfrm>
              <a:off x="711200" y="3022600"/>
              <a:ext cx="2394744" cy="609600"/>
            </a:xfrm>
            <a:prstGeom prst="rect">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FFF5A0BF-3DD1-4B5D-8236-968BC2A8C082}"/>
                </a:ext>
              </a:extLst>
            </p:cNvPr>
            <p:cNvSpPr txBox="1"/>
            <p:nvPr/>
          </p:nvSpPr>
          <p:spPr>
            <a:xfrm>
              <a:off x="1117600" y="3142734"/>
              <a:ext cx="1005403" cy="338554"/>
            </a:xfrm>
            <a:prstGeom prst="rect">
              <a:avLst/>
            </a:prstGeom>
            <a:noFill/>
          </p:spPr>
          <p:txBody>
            <a:bodyPr wrap="none" rtlCol="0">
              <a:spAutoFit/>
            </a:bodyPr>
            <a:lstStyle/>
            <a:p>
              <a:r>
                <a:rPr lang="zh-CN" altLang="en-US" sz="1600" dirty="0"/>
                <a:t>系统测试</a:t>
              </a:r>
            </a:p>
          </p:txBody>
        </p:sp>
        <p:sp>
          <p:nvSpPr>
            <p:cNvPr id="43" name="矩形: 圆角 42">
              <a:extLst>
                <a:ext uri="{FF2B5EF4-FFF2-40B4-BE49-F238E27FC236}">
                  <a16:creationId xmlns:a16="http://schemas.microsoft.com/office/drawing/2014/main" id="{F85160EC-34F5-4A58-BC78-837732C9943A}"/>
                </a:ext>
              </a:extLst>
            </p:cNvPr>
            <p:cNvSpPr/>
            <p:nvPr/>
          </p:nvSpPr>
          <p:spPr>
            <a:xfrm>
              <a:off x="406400" y="3022600"/>
              <a:ext cx="609600" cy="609600"/>
            </a:xfrm>
            <a:prstGeom prst="roundRect">
              <a:avLst/>
            </a:prstGeom>
            <a:solidFill>
              <a:srgbClr val="D0BB8B"/>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04</a:t>
              </a:r>
              <a:endParaRPr lang="zh-CN" altLang="en-US" sz="2400" dirty="0">
                <a:solidFill>
                  <a:schemeClr val="tx1"/>
                </a:solidFill>
              </a:endParaRPr>
            </a:p>
          </p:txBody>
        </p:sp>
      </p:grpSp>
      <p:grpSp>
        <p:nvGrpSpPr>
          <p:cNvPr id="44" name="组合 43">
            <a:extLst>
              <a:ext uri="{FF2B5EF4-FFF2-40B4-BE49-F238E27FC236}">
                <a16:creationId xmlns:a16="http://schemas.microsoft.com/office/drawing/2014/main" id="{D4CA11DA-8480-4188-9512-09F33265BB58}"/>
              </a:ext>
            </a:extLst>
          </p:cNvPr>
          <p:cNvGrpSpPr/>
          <p:nvPr/>
        </p:nvGrpSpPr>
        <p:grpSpPr>
          <a:xfrm>
            <a:off x="3553619" y="3436963"/>
            <a:ext cx="2699544" cy="609600"/>
            <a:chOff x="406400" y="3022600"/>
            <a:chExt cx="2699544" cy="609600"/>
          </a:xfrm>
        </p:grpSpPr>
        <p:sp>
          <p:nvSpPr>
            <p:cNvPr id="45" name="矩形 44">
              <a:extLst>
                <a:ext uri="{FF2B5EF4-FFF2-40B4-BE49-F238E27FC236}">
                  <a16:creationId xmlns:a16="http://schemas.microsoft.com/office/drawing/2014/main" id="{63E0882B-397E-4075-B0CE-A9909DD07D42}"/>
                </a:ext>
              </a:extLst>
            </p:cNvPr>
            <p:cNvSpPr/>
            <p:nvPr/>
          </p:nvSpPr>
          <p:spPr>
            <a:xfrm>
              <a:off x="711200" y="3022600"/>
              <a:ext cx="2394744" cy="609600"/>
            </a:xfrm>
            <a:prstGeom prst="rect">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34FAA3D5-E23D-40E4-8616-EC22F1CF47AD}"/>
                </a:ext>
              </a:extLst>
            </p:cNvPr>
            <p:cNvSpPr txBox="1"/>
            <p:nvPr/>
          </p:nvSpPr>
          <p:spPr>
            <a:xfrm>
              <a:off x="1117600" y="3142734"/>
              <a:ext cx="1005403" cy="338554"/>
            </a:xfrm>
            <a:prstGeom prst="rect">
              <a:avLst/>
            </a:prstGeom>
            <a:noFill/>
          </p:spPr>
          <p:txBody>
            <a:bodyPr wrap="none" rtlCol="0">
              <a:spAutoFit/>
            </a:bodyPr>
            <a:lstStyle/>
            <a:p>
              <a:r>
                <a:rPr lang="zh-CN" altLang="en-US" sz="1600" dirty="0"/>
                <a:t>后端设计</a:t>
              </a:r>
            </a:p>
          </p:txBody>
        </p:sp>
        <p:sp>
          <p:nvSpPr>
            <p:cNvPr id="47" name="矩形: 圆角 46">
              <a:extLst>
                <a:ext uri="{FF2B5EF4-FFF2-40B4-BE49-F238E27FC236}">
                  <a16:creationId xmlns:a16="http://schemas.microsoft.com/office/drawing/2014/main" id="{179D7A1F-8132-4AB6-AA7D-30336AB1FD84}"/>
                </a:ext>
              </a:extLst>
            </p:cNvPr>
            <p:cNvSpPr/>
            <p:nvPr/>
          </p:nvSpPr>
          <p:spPr>
            <a:xfrm>
              <a:off x="406400" y="3022600"/>
              <a:ext cx="609600" cy="609600"/>
            </a:xfrm>
            <a:prstGeom prst="roundRect">
              <a:avLst/>
            </a:prstGeom>
            <a:solidFill>
              <a:srgbClr val="D0BB8B"/>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03</a:t>
              </a:r>
              <a:endParaRPr lang="zh-CN" altLang="en-US" sz="2400" dirty="0">
                <a:solidFill>
                  <a:schemeClr val="tx1"/>
                </a:solidFill>
              </a:endParaRPr>
            </a:p>
          </p:txBody>
        </p:sp>
      </p:grpSp>
      <p:cxnSp>
        <p:nvCxnSpPr>
          <p:cNvPr id="48" name="直接连接符 47">
            <a:extLst>
              <a:ext uri="{FF2B5EF4-FFF2-40B4-BE49-F238E27FC236}">
                <a16:creationId xmlns:a16="http://schemas.microsoft.com/office/drawing/2014/main" id="{C61CB4A3-F392-4238-81DE-DDC95598AA79}"/>
              </a:ext>
            </a:extLst>
          </p:cNvPr>
          <p:cNvCxnSpPr>
            <a:cxnSpLocks/>
          </p:cNvCxnSpPr>
          <p:nvPr/>
        </p:nvCxnSpPr>
        <p:spPr>
          <a:xfrm>
            <a:off x="6255544" y="-1"/>
            <a:ext cx="0" cy="6108701"/>
          </a:xfrm>
          <a:prstGeom prst="line">
            <a:avLst/>
          </a:prstGeom>
          <a:ln w="19050">
            <a:solidFill>
              <a:srgbClr val="BF9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60B643FF-D8A2-424F-8529-C92CE7369869}"/>
              </a:ext>
            </a:extLst>
          </p:cNvPr>
          <p:cNvSpPr txBox="1"/>
          <p:nvPr/>
        </p:nvSpPr>
        <p:spPr>
          <a:xfrm>
            <a:off x="6786149" y="2245414"/>
            <a:ext cx="4320413" cy="1107996"/>
          </a:xfrm>
          <a:prstGeom prst="rect">
            <a:avLst/>
          </a:prstGeom>
          <a:noFill/>
        </p:spPr>
        <p:txBody>
          <a:bodyPr wrap="none" rtlCol="0">
            <a:spAutoFit/>
          </a:bodyPr>
          <a:lstStyle/>
          <a:p>
            <a:r>
              <a:rPr lang="en-US" altLang="zh-CN" sz="6600" dirty="0">
                <a:solidFill>
                  <a:srgbClr val="83743D"/>
                </a:solidFill>
              </a:rPr>
              <a:t>CONTENTS</a:t>
            </a:r>
            <a:endParaRPr lang="zh-CN" altLang="en-US" sz="6600" dirty="0">
              <a:solidFill>
                <a:srgbClr val="83743D"/>
              </a:solidFill>
            </a:endParaRPr>
          </a:p>
        </p:txBody>
      </p:sp>
    </p:spTree>
    <p:extLst>
      <p:ext uri="{BB962C8B-B14F-4D97-AF65-F5344CB8AC3E}">
        <p14:creationId xmlns:p14="http://schemas.microsoft.com/office/powerpoint/2010/main" val="31934093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16" presetClass="entr" presetSubtype="42" fill="hold" nodeType="withEffect">
                                  <p:stCondLst>
                                    <p:cond delay="1000"/>
                                  </p:stCondLst>
                                  <p:childTnLst>
                                    <p:set>
                                      <p:cBhvr>
                                        <p:cTn id="25" dur="1" fill="hold">
                                          <p:stCondLst>
                                            <p:cond delay="0"/>
                                          </p:stCondLst>
                                        </p:cTn>
                                        <p:tgtEl>
                                          <p:spTgt spid="48"/>
                                        </p:tgtEl>
                                        <p:attrNameLst>
                                          <p:attrName>style.visibility</p:attrName>
                                        </p:attrNameLst>
                                      </p:cBhvr>
                                      <p:to>
                                        <p:strVal val="visible"/>
                                      </p:to>
                                    </p:set>
                                    <p:animEffect transition="in" filter="barn(outHorizontal)">
                                      <p:cBhvr>
                                        <p:cTn id="26" dur="500"/>
                                        <p:tgtEl>
                                          <p:spTgt spid="48"/>
                                        </p:tgtEl>
                                      </p:cBhvr>
                                    </p:animEffect>
                                  </p:childTnLst>
                                </p:cTn>
                              </p:par>
                              <p:par>
                                <p:cTn id="27" presetID="53" presetClass="entr" presetSubtype="16" fill="hold" grpId="0" nodeType="withEffect">
                                  <p:stCondLst>
                                    <p:cond delay="130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800"/>
                            </p:stCondLst>
                            <p:childTnLst>
                              <p:par>
                                <p:cTn id="33" presetID="1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p:tgtEl>
                                          <p:spTgt spid="22"/>
                                        </p:tgtEl>
                                        <p:attrNameLst>
                                          <p:attrName>ppt_y</p:attrName>
                                        </p:attrNameLst>
                                      </p:cBhvr>
                                      <p:tavLst>
                                        <p:tav tm="0">
                                          <p:val>
                                            <p:strVal val="#ppt_y+#ppt_h*1.125000"/>
                                          </p:val>
                                        </p:tav>
                                        <p:tav tm="100000">
                                          <p:val>
                                            <p:strVal val="#ppt_y"/>
                                          </p:val>
                                        </p:tav>
                                      </p:tavLst>
                                    </p:anim>
                                    <p:animEffect transition="in" filter="wipe(up)">
                                      <p:cBhvr>
                                        <p:cTn id="36" dur="500"/>
                                        <p:tgtEl>
                                          <p:spTgt spid="22"/>
                                        </p:tgtEl>
                                      </p:cBhvr>
                                    </p:animEffect>
                                  </p:childTnLst>
                                </p:cTn>
                              </p:par>
                            </p:childTnLst>
                          </p:cTn>
                        </p:par>
                        <p:par>
                          <p:cTn id="37" fill="hold">
                            <p:stCondLst>
                              <p:cond delay="2300"/>
                            </p:stCondLst>
                            <p:childTnLst>
                              <p:par>
                                <p:cTn id="38" presetID="12" presetClass="entr" presetSubtype="4"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p:tgtEl>
                                          <p:spTgt spid="36"/>
                                        </p:tgtEl>
                                        <p:attrNameLst>
                                          <p:attrName>ppt_y</p:attrName>
                                        </p:attrNameLst>
                                      </p:cBhvr>
                                      <p:tavLst>
                                        <p:tav tm="0">
                                          <p:val>
                                            <p:strVal val="#ppt_y+#ppt_h*1.125000"/>
                                          </p:val>
                                        </p:tav>
                                        <p:tav tm="100000">
                                          <p:val>
                                            <p:strVal val="#ppt_y"/>
                                          </p:val>
                                        </p:tav>
                                      </p:tavLst>
                                    </p:anim>
                                    <p:animEffect transition="in" filter="wipe(up)">
                                      <p:cBhvr>
                                        <p:cTn id="41" dur="500"/>
                                        <p:tgtEl>
                                          <p:spTgt spid="36"/>
                                        </p:tgtEl>
                                      </p:cBhvr>
                                    </p:animEffect>
                                  </p:childTnLst>
                                </p:cTn>
                              </p:par>
                            </p:childTnLst>
                          </p:cTn>
                        </p:par>
                        <p:par>
                          <p:cTn id="42" fill="hold">
                            <p:stCondLst>
                              <p:cond delay="2800"/>
                            </p:stCondLst>
                            <p:childTnLst>
                              <p:par>
                                <p:cTn id="43" presetID="12" presetClass="entr" presetSubtype="4"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p:tgtEl>
                                          <p:spTgt spid="44"/>
                                        </p:tgtEl>
                                        <p:attrNameLst>
                                          <p:attrName>ppt_y</p:attrName>
                                        </p:attrNameLst>
                                      </p:cBhvr>
                                      <p:tavLst>
                                        <p:tav tm="0">
                                          <p:val>
                                            <p:strVal val="#ppt_y+#ppt_h*1.125000"/>
                                          </p:val>
                                        </p:tav>
                                        <p:tav tm="100000">
                                          <p:val>
                                            <p:strVal val="#ppt_y"/>
                                          </p:val>
                                        </p:tav>
                                      </p:tavLst>
                                    </p:anim>
                                    <p:animEffect transition="in" filter="wipe(up)">
                                      <p:cBhvr>
                                        <p:cTn id="46" dur="500"/>
                                        <p:tgtEl>
                                          <p:spTgt spid="44"/>
                                        </p:tgtEl>
                                      </p:cBhvr>
                                    </p:animEffect>
                                  </p:childTnLst>
                                </p:cTn>
                              </p:par>
                            </p:childTnLst>
                          </p:cTn>
                        </p:par>
                        <p:par>
                          <p:cTn id="47" fill="hold">
                            <p:stCondLst>
                              <p:cond delay="3300"/>
                            </p:stCondLst>
                            <p:childTnLst>
                              <p:par>
                                <p:cTn id="48" presetID="12" presetClass="entr" presetSubtype="4" fill="hold" nodeType="after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500"/>
                                        <p:tgtEl>
                                          <p:spTgt spid="40"/>
                                        </p:tgtEl>
                                        <p:attrNameLst>
                                          <p:attrName>ppt_y</p:attrName>
                                        </p:attrNameLst>
                                      </p:cBhvr>
                                      <p:tavLst>
                                        <p:tav tm="0">
                                          <p:val>
                                            <p:strVal val="#ppt_y+#ppt_h*1.125000"/>
                                          </p:val>
                                        </p:tav>
                                        <p:tav tm="100000">
                                          <p:val>
                                            <p:strVal val="#ppt_y"/>
                                          </p:val>
                                        </p:tav>
                                      </p:tavLst>
                                    </p:anim>
                                    <p:animEffect transition="in" filter="wipe(up)">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sp>
        <p:nvSpPr>
          <p:cNvPr id="141" name="TextBox 73">
            <a:extLst>
              <a:ext uri="{FF2B5EF4-FFF2-40B4-BE49-F238E27FC236}">
                <a16:creationId xmlns:a16="http://schemas.microsoft.com/office/drawing/2014/main" id="{0BBAB292-E144-4F10-8320-7B140501CB15}"/>
              </a:ext>
            </a:extLst>
          </p:cNvPr>
          <p:cNvSpPr txBox="1"/>
          <p:nvPr/>
        </p:nvSpPr>
        <p:spPr>
          <a:xfrm>
            <a:off x="1210812" y="1903555"/>
            <a:ext cx="8346087" cy="1333698"/>
          </a:xfrm>
          <a:prstGeom prst="rect">
            <a:avLst/>
          </a:prstGeom>
          <a:noFill/>
        </p:spPr>
        <p:txBody>
          <a:bodyPr wrap="square" lIns="0" tIns="0" rIns="0" bIns="0" rtlCol="1">
            <a:spAutoFit/>
          </a:bodyPr>
          <a:lstStyle/>
          <a:p>
            <a:pPr defTabSz="914412" fontAlgn="auto">
              <a:spcBef>
                <a:spcPts val="0"/>
              </a:spcBef>
              <a:spcAft>
                <a:spcPts val="1600"/>
              </a:spcAft>
            </a:pPr>
            <a:r>
              <a:rPr lang="en-US" altLang="zh-CN" sz="2000" dirty="0">
                <a:solidFill>
                  <a:srgbClr val="808080"/>
                </a:solidFill>
                <a:latin typeface="Lato" pitchFamily="34" charset="0"/>
                <a:ea typeface="Open Sans" pitchFamily="34" charset="0"/>
                <a:cs typeface="Open Sans" pitchFamily="34" charset="0"/>
              </a:rPr>
              <a:t>SLF4J </a:t>
            </a:r>
            <a:r>
              <a:rPr lang="zh-CN" altLang="en-US" sz="2000" dirty="0">
                <a:solidFill>
                  <a:srgbClr val="808080"/>
                </a:solidFill>
                <a:latin typeface="Lato" pitchFamily="34" charset="0"/>
                <a:ea typeface="Open Sans" pitchFamily="34" charset="0"/>
                <a:cs typeface="Open Sans" pitchFamily="34" charset="0"/>
              </a:rPr>
              <a:t>接口</a:t>
            </a:r>
            <a:endParaRPr lang="en-US" altLang="zh-CN" sz="2000" dirty="0">
              <a:solidFill>
                <a:srgbClr val="808080"/>
              </a:solidFill>
              <a:latin typeface="Lato" pitchFamily="34" charset="0"/>
              <a:ea typeface="Open Sans" pitchFamily="34" charset="0"/>
              <a:cs typeface="Open Sans" pitchFamily="34" charset="0"/>
            </a:endParaRPr>
          </a:p>
          <a:p>
            <a:pPr defTabSz="914412" fontAlgn="auto">
              <a:spcBef>
                <a:spcPts val="0"/>
              </a:spcBef>
              <a:spcAft>
                <a:spcPts val="1600"/>
              </a:spcAft>
            </a:pPr>
            <a:r>
              <a:rPr lang="en-US" altLang="zh-CN" sz="2000" dirty="0">
                <a:solidFill>
                  <a:srgbClr val="808080"/>
                </a:solidFill>
                <a:latin typeface="Lato" pitchFamily="34" charset="0"/>
                <a:ea typeface="Open Sans" pitchFamily="34" charset="0"/>
                <a:cs typeface="Open Sans" pitchFamily="34" charset="0"/>
              </a:rPr>
              <a:t>	log4j		</a:t>
            </a:r>
            <a:r>
              <a:rPr lang="zh-CN" altLang="en-US" sz="2000" dirty="0">
                <a:solidFill>
                  <a:srgbClr val="808080"/>
                </a:solidFill>
                <a:latin typeface="Lato" pitchFamily="34" charset="0"/>
                <a:ea typeface="Open Sans" pitchFamily="34" charset="0"/>
                <a:cs typeface="Open Sans" pitchFamily="34" charset="0"/>
              </a:rPr>
              <a:t>旧</a:t>
            </a:r>
            <a:endParaRPr lang="en-US" altLang="zh-CN" sz="2000" dirty="0">
              <a:solidFill>
                <a:srgbClr val="808080"/>
              </a:solidFill>
              <a:latin typeface="Lato" pitchFamily="34" charset="0"/>
              <a:ea typeface="Open Sans" pitchFamily="34" charset="0"/>
              <a:cs typeface="Open Sans" pitchFamily="34" charset="0"/>
            </a:endParaRPr>
          </a:p>
          <a:p>
            <a:pPr defTabSz="914412" fontAlgn="auto">
              <a:spcBef>
                <a:spcPts val="0"/>
              </a:spcBef>
              <a:spcAft>
                <a:spcPts val="1600"/>
              </a:spcAft>
            </a:pPr>
            <a:r>
              <a:rPr lang="en-US" altLang="zh-CN" sz="2000" dirty="0">
                <a:solidFill>
                  <a:srgbClr val="808080"/>
                </a:solidFill>
                <a:latin typeface="Lato" pitchFamily="34" charset="0"/>
                <a:ea typeface="Open Sans" pitchFamily="34" charset="0"/>
                <a:cs typeface="Open Sans" pitchFamily="34" charset="0"/>
              </a:rPr>
              <a:t>	</a:t>
            </a:r>
            <a:r>
              <a:rPr lang="en-US" altLang="zh-CN" sz="2000" dirty="0" err="1">
                <a:solidFill>
                  <a:srgbClr val="808080"/>
                </a:solidFill>
                <a:latin typeface="Lato" pitchFamily="34" charset="0"/>
                <a:ea typeface="Open Sans" pitchFamily="34" charset="0"/>
                <a:cs typeface="Open Sans" pitchFamily="34" charset="0"/>
              </a:rPr>
              <a:t>logback</a:t>
            </a:r>
            <a:r>
              <a:rPr lang="en-US" altLang="zh-CN" sz="2000" dirty="0">
                <a:solidFill>
                  <a:srgbClr val="808080"/>
                </a:solidFill>
                <a:latin typeface="Lato" pitchFamily="34" charset="0"/>
                <a:ea typeface="Open Sans" pitchFamily="34" charset="0"/>
                <a:cs typeface="Open Sans" pitchFamily="34" charset="0"/>
              </a:rPr>
              <a:t>		</a:t>
            </a:r>
            <a:r>
              <a:rPr lang="zh-CN" altLang="en-US" sz="2000" dirty="0">
                <a:solidFill>
                  <a:srgbClr val="808080"/>
                </a:solidFill>
                <a:latin typeface="Lato" pitchFamily="34" charset="0"/>
                <a:ea typeface="Open Sans" pitchFamily="34" charset="0"/>
                <a:cs typeface="Open Sans" pitchFamily="34" charset="0"/>
              </a:rPr>
              <a:t>新</a:t>
            </a:r>
            <a:endParaRPr lang="en-US" altLang="zh-CN" sz="1400" dirty="0">
              <a:solidFill>
                <a:srgbClr val="808080"/>
              </a:solidFill>
              <a:latin typeface="Lato" pitchFamily="34" charset="0"/>
              <a:ea typeface="Open Sans" pitchFamily="34" charset="0"/>
              <a:cs typeface="Open Sans" pitchFamily="34" charset="0"/>
            </a:endParaRPr>
          </a:p>
        </p:txBody>
      </p:sp>
      <p:sp>
        <p:nvSpPr>
          <p:cNvPr id="2" name="矩形 1">
            <a:extLst>
              <a:ext uri="{FF2B5EF4-FFF2-40B4-BE49-F238E27FC236}">
                <a16:creationId xmlns:a16="http://schemas.microsoft.com/office/drawing/2014/main" id="{5F760DE7-0B23-45A9-9B91-67AD68FC2DA1}"/>
              </a:ext>
            </a:extLst>
          </p:cNvPr>
          <p:cNvSpPr/>
          <p:nvPr/>
        </p:nvSpPr>
        <p:spPr>
          <a:xfrm>
            <a:off x="1210812" y="385552"/>
            <a:ext cx="6096000" cy="328360"/>
          </a:xfrm>
          <a:prstGeom prst="rect">
            <a:avLst/>
          </a:prstGeom>
        </p:spPr>
        <p:txBody>
          <a:bodyPr>
            <a:spAutoFit/>
          </a:bodyPr>
          <a:lstStyle/>
          <a:p>
            <a:pPr defTabSz="914412" fontAlgn="auto">
              <a:lnSpc>
                <a:spcPts val="1734"/>
              </a:lnSpc>
              <a:spcBef>
                <a:spcPts val="0"/>
              </a:spcBef>
              <a:spcAft>
                <a:spcPts val="1600"/>
              </a:spcAft>
            </a:pPr>
            <a:r>
              <a:rPr lang="zh-CN" altLang="en-US" sz="2400" dirty="0">
                <a:solidFill>
                  <a:srgbClr val="808080"/>
                </a:solidFill>
                <a:latin typeface="Lato" pitchFamily="34" charset="0"/>
                <a:ea typeface="Open Sans" pitchFamily="34" charset="0"/>
                <a:cs typeface="Open Sans" pitchFamily="34" charset="0"/>
              </a:rPr>
              <a:t>依赖冲突处理</a:t>
            </a:r>
            <a:endParaRPr lang="en-US" altLang="zh-CN" sz="2400" dirty="0">
              <a:solidFill>
                <a:srgbClr val="808080"/>
              </a:solidFill>
              <a:latin typeface="Lato" pitchFamily="34" charset="0"/>
              <a:ea typeface="Open Sans" pitchFamily="34" charset="0"/>
              <a:cs typeface="Open Sans" pitchFamily="34" charset="0"/>
            </a:endParaRPr>
          </a:p>
        </p:txBody>
      </p:sp>
      <p:pic>
        <p:nvPicPr>
          <p:cNvPr id="3" name="图片 2">
            <a:extLst>
              <a:ext uri="{FF2B5EF4-FFF2-40B4-BE49-F238E27FC236}">
                <a16:creationId xmlns:a16="http://schemas.microsoft.com/office/drawing/2014/main" id="{B58D790E-43DF-4AC6-9F23-C3A9302C0F35}"/>
              </a:ext>
            </a:extLst>
          </p:cNvPr>
          <p:cNvPicPr>
            <a:picLocks noChangeAspect="1"/>
          </p:cNvPicPr>
          <p:nvPr/>
        </p:nvPicPr>
        <p:blipFill>
          <a:blip r:embed="rId5"/>
          <a:stretch>
            <a:fillRect/>
          </a:stretch>
        </p:blipFill>
        <p:spPr>
          <a:xfrm>
            <a:off x="1210812" y="973287"/>
            <a:ext cx="8095238" cy="638095"/>
          </a:xfrm>
          <a:prstGeom prst="rect">
            <a:avLst/>
          </a:prstGeom>
        </p:spPr>
      </p:pic>
      <p:pic>
        <p:nvPicPr>
          <p:cNvPr id="4" name="图片 3">
            <a:extLst>
              <a:ext uri="{FF2B5EF4-FFF2-40B4-BE49-F238E27FC236}">
                <a16:creationId xmlns:a16="http://schemas.microsoft.com/office/drawing/2014/main" id="{71BDAA2E-A630-4F02-85A0-730924E13DBB}"/>
              </a:ext>
            </a:extLst>
          </p:cNvPr>
          <p:cNvPicPr>
            <a:picLocks noChangeAspect="1"/>
          </p:cNvPicPr>
          <p:nvPr/>
        </p:nvPicPr>
        <p:blipFill>
          <a:blip r:embed="rId6"/>
          <a:stretch>
            <a:fillRect/>
          </a:stretch>
        </p:blipFill>
        <p:spPr>
          <a:xfrm>
            <a:off x="1210812" y="3801975"/>
            <a:ext cx="6314286" cy="2371429"/>
          </a:xfrm>
          <a:prstGeom prst="rect">
            <a:avLst/>
          </a:prstGeom>
        </p:spPr>
      </p:pic>
    </p:spTree>
    <p:extLst>
      <p:ext uri="{BB962C8B-B14F-4D97-AF65-F5344CB8AC3E}">
        <p14:creationId xmlns:p14="http://schemas.microsoft.com/office/powerpoint/2010/main" val="32144845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par>
                                <p:cTn id="19" presetID="2" presetClass="entr" presetSubtype="4" fill="hold" nodeType="withEffect">
                                  <p:stCondLst>
                                    <p:cond delay="50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500" fill="hold"/>
                                        <p:tgtEl>
                                          <p:spTgt spid="56"/>
                                        </p:tgtEl>
                                        <p:attrNameLst>
                                          <p:attrName>ppt_x</p:attrName>
                                        </p:attrNameLst>
                                      </p:cBhvr>
                                      <p:tavLst>
                                        <p:tav tm="0">
                                          <p:val>
                                            <p:strVal val="#ppt_x"/>
                                          </p:val>
                                        </p:tav>
                                        <p:tav tm="100000">
                                          <p:val>
                                            <p:strVal val="#ppt_x"/>
                                          </p:val>
                                        </p:tav>
                                      </p:tavLst>
                                    </p:anim>
                                    <p:anim calcmode="lin" valueType="num">
                                      <p:cBhvr additive="base">
                                        <p:cTn id="2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注册用户</a:t>
            </a:r>
          </a:p>
        </p:txBody>
      </p:sp>
      <p:pic>
        <p:nvPicPr>
          <p:cNvPr id="1025" name="Picture 1" descr="page1image66887808">
            <a:extLst>
              <a:ext uri="{FF2B5EF4-FFF2-40B4-BE49-F238E27FC236}">
                <a16:creationId xmlns:a16="http://schemas.microsoft.com/office/drawing/2014/main" id="{22857327-4851-C94A-B0AD-30B000476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982" y="2461397"/>
            <a:ext cx="4206134" cy="37996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2image50066560">
            <a:extLst>
              <a:ext uri="{FF2B5EF4-FFF2-40B4-BE49-F238E27FC236}">
                <a16:creationId xmlns:a16="http://schemas.microsoft.com/office/drawing/2014/main" id="{C0710FAB-BB87-8D40-BDF0-F4198A7DA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081" y="1983924"/>
            <a:ext cx="4221411" cy="5973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image50066560">
            <a:extLst>
              <a:ext uri="{FF2B5EF4-FFF2-40B4-BE49-F238E27FC236}">
                <a16:creationId xmlns:a16="http://schemas.microsoft.com/office/drawing/2014/main" id="{81A03A50-C8BA-6849-95A8-152D9490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556500" cy="10693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image50066560">
            <a:extLst>
              <a:ext uri="{FF2B5EF4-FFF2-40B4-BE49-F238E27FC236}">
                <a16:creationId xmlns:a16="http://schemas.microsoft.com/office/drawing/2014/main" id="{A98B8294-E0F0-6E49-9E83-212E79ACD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556500" cy="1069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39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注册港口</a:t>
            </a:r>
          </a:p>
        </p:txBody>
      </p:sp>
      <p:pic>
        <p:nvPicPr>
          <p:cNvPr id="2051" name="Picture 3" descr="page3image66902528">
            <a:extLst>
              <a:ext uri="{FF2B5EF4-FFF2-40B4-BE49-F238E27FC236}">
                <a16:creationId xmlns:a16="http://schemas.microsoft.com/office/drawing/2014/main" id="{CBDB45B4-B62C-4242-B510-A77DCB21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379" y="2214562"/>
            <a:ext cx="4806541" cy="4099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4image49977024">
            <a:extLst>
              <a:ext uri="{FF2B5EF4-FFF2-40B4-BE49-F238E27FC236}">
                <a16:creationId xmlns:a16="http://schemas.microsoft.com/office/drawing/2014/main" id="{39E7A6AA-2A87-234D-B5B9-DE7E15286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237" y="1124486"/>
            <a:ext cx="5317735" cy="752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355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登陆</a:t>
            </a:r>
          </a:p>
        </p:txBody>
      </p:sp>
      <p:pic>
        <p:nvPicPr>
          <p:cNvPr id="4" name="图片 3">
            <a:extLst>
              <a:ext uri="{FF2B5EF4-FFF2-40B4-BE49-F238E27FC236}">
                <a16:creationId xmlns:a16="http://schemas.microsoft.com/office/drawing/2014/main" id="{62DB5E3A-58E2-6344-B650-971798BD3BA2}"/>
              </a:ext>
            </a:extLst>
          </p:cNvPr>
          <p:cNvPicPr>
            <a:picLocks noChangeAspect="1"/>
          </p:cNvPicPr>
          <p:nvPr/>
        </p:nvPicPr>
        <p:blipFill>
          <a:blip r:embed="rId2"/>
          <a:stretch>
            <a:fillRect/>
          </a:stretch>
        </p:blipFill>
        <p:spPr>
          <a:xfrm>
            <a:off x="744219" y="1371622"/>
            <a:ext cx="3080088" cy="2397189"/>
          </a:xfrm>
          <a:prstGeom prst="rect">
            <a:avLst/>
          </a:prstGeom>
        </p:spPr>
      </p:pic>
      <p:pic>
        <p:nvPicPr>
          <p:cNvPr id="5" name="图片 4">
            <a:extLst>
              <a:ext uri="{FF2B5EF4-FFF2-40B4-BE49-F238E27FC236}">
                <a16:creationId xmlns:a16="http://schemas.microsoft.com/office/drawing/2014/main" id="{E48017BA-A228-784D-91D5-8187CFA6E5BB}"/>
              </a:ext>
            </a:extLst>
          </p:cNvPr>
          <p:cNvPicPr>
            <a:picLocks noChangeAspect="1"/>
          </p:cNvPicPr>
          <p:nvPr/>
        </p:nvPicPr>
        <p:blipFill>
          <a:blip r:embed="rId3"/>
          <a:stretch>
            <a:fillRect/>
          </a:stretch>
        </p:blipFill>
        <p:spPr>
          <a:xfrm>
            <a:off x="639365" y="3917070"/>
            <a:ext cx="3226715" cy="2520756"/>
          </a:xfrm>
          <a:prstGeom prst="rect">
            <a:avLst/>
          </a:prstGeom>
        </p:spPr>
      </p:pic>
      <p:pic>
        <p:nvPicPr>
          <p:cNvPr id="6" name="图片 5">
            <a:extLst>
              <a:ext uri="{FF2B5EF4-FFF2-40B4-BE49-F238E27FC236}">
                <a16:creationId xmlns:a16="http://schemas.microsoft.com/office/drawing/2014/main" id="{6C5C3DFC-028A-964C-B913-4CFDE4C39597}"/>
              </a:ext>
            </a:extLst>
          </p:cNvPr>
          <p:cNvPicPr>
            <a:picLocks noChangeAspect="1"/>
          </p:cNvPicPr>
          <p:nvPr/>
        </p:nvPicPr>
        <p:blipFill>
          <a:blip r:embed="rId4"/>
          <a:stretch>
            <a:fillRect/>
          </a:stretch>
        </p:blipFill>
        <p:spPr>
          <a:xfrm>
            <a:off x="4118812" y="1828778"/>
            <a:ext cx="3954377" cy="4176584"/>
          </a:xfrm>
          <a:prstGeom prst="rect">
            <a:avLst/>
          </a:prstGeom>
        </p:spPr>
      </p:pic>
      <p:pic>
        <p:nvPicPr>
          <p:cNvPr id="7" name="图片 6">
            <a:extLst>
              <a:ext uri="{FF2B5EF4-FFF2-40B4-BE49-F238E27FC236}">
                <a16:creationId xmlns:a16="http://schemas.microsoft.com/office/drawing/2014/main" id="{634635A4-F8AC-9D48-9F0E-6F64D7FC6399}"/>
              </a:ext>
            </a:extLst>
          </p:cNvPr>
          <p:cNvPicPr>
            <a:picLocks noChangeAspect="1"/>
          </p:cNvPicPr>
          <p:nvPr/>
        </p:nvPicPr>
        <p:blipFill>
          <a:blip r:embed="rId5"/>
          <a:stretch>
            <a:fillRect/>
          </a:stretch>
        </p:blipFill>
        <p:spPr>
          <a:xfrm>
            <a:off x="8325921" y="1822671"/>
            <a:ext cx="3824305" cy="4182691"/>
          </a:xfrm>
          <a:prstGeom prst="rect">
            <a:avLst/>
          </a:prstGeom>
        </p:spPr>
      </p:pic>
    </p:spTree>
    <p:extLst>
      <p:ext uri="{BB962C8B-B14F-4D97-AF65-F5344CB8AC3E}">
        <p14:creationId xmlns:p14="http://schemas.microsoft.com/office/powerpoint/2010/main" val="3991047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商品绑定</a:t>
            </a:r>
          </a:p>
        </p:txBody>
      </p:sp>
      <p:pic>
        <p:nvPicPr>
          <p:cNvPr id="2" name="图片 1">
            <a:extLst>
              <a:ext uri="{FF2B5EF4-FFF2-40B4-BE49-F238E27FC236}">
                <a16:creationId xmlns:a16="http://schemas.microsoft.com/office/drawing/2014/main" id="{A3BCD5EF-2662-3949-A8CA-153CFBD54628}"/>
              </a:ext>
            </a:extLst>
          </p:cNvPr>
          <p:cNvPicPr>
            <a:picLocks noChangeAspect="1"/>
          </p:cNvPicPr>
          <p:nvPr/>
        </p:nvPicPr>
        <p:blipFill>
          <a:blip r:embed="rId2"/>
          <a:stretch>
            <a:fillRect/>
          </a:stretch>
        </p:blipFill>
        <p:spPr>
          <a:xfrm>
            <a:off x="236945" y="1655761"/>
            <a:ext cx="5574819" cy="4658498"/>
          </a:xfrm>
          <a:prstGeom prst="rect">
            <a:avLst/>
          </a:prstGeom>
        </p:spPr>
      </p:pic>
      <p:pic>
        <p:nvPicPr>
          <p:cNvPr id="4" name="图片 3">
            <a:extLst>
              <a:ext uri="{FF2B5EF4-FFF2-40B4-BE49-F238E27FC236}">
                <a16:creationId xmlns:a16="http://schemas.microsoft.com/office/drawing/2014/main" id="{7115CD82-9E58-7447-9A00-FAE56BD1F602}"/>
              </a:ext>
            </a:extLst>
          </p:cNvPr>
          <p:cNvPicPr>
            <a:picLocks noChangeAspect="1"/>
          </p:cNvPicPr>
          <p:nvPr/>
        </p:nvPicPr>
        <p:blipFill>
          <a:blip r:embed="rId3"/>
          <a:stretch>
            <a:fillRect/>
          </a:stretch>
        </p:blipFill>
        <p:spPr>
          <a:xfrm>
            <a:off x="6263744" y="1112021"/>
            <a:ext cx="5238324" cy="5202239"/>
          </a:xfrm>
          <a:prstGeom prst="rect">
            <a:avLst/>
          </a:prstGeom>
        </p:spPr>
      </p:pic>
    </p:spTree>
    <p:extLst>
      <p:ext uri="{BB962C8B-B14F-4D97-AF65-F5344CB8AC3E}">
        <p14:creationId xmlns:p14="http://schemas.microsoft.com/office/powerpoint/2010/main" val="811492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初始化物流</a:t>
            </a:r>
          </a:p>
        </p:txBody>
      </p:sp>
      <p:pic>
        <p:nvPicPr>
          <p:cNvPr id="5" name="图片 4">
            <a:extLst>
              <a:ext uri="{FF2B5EF4-FFF2-40B4-BE49-F238E27FC236}">
                <a16:creationId xmlns:a16="http://schemas.microsoft.com/office/drawing/2014/main" id="{2D8C8FA5-034F-DB4D-80A9-F0F5B23D2F2B}"/>
              </a:ext>
            </a:extLst>
          </p:cNvPr>
          <p:cNvPicPr>
            <a:picLocks noChangeAspect="1"/>
          </p:cNvPicPr>
          <p:nvPr/>
        </p:nvPicPr>
        <p:blipFill>
          <a:blip r:embed="rId2"/>
          <a:stretch>
            <a:fillRect/>
          </a:stretch>
        </p:blipFill>
        <p:spPr>
          <a:xfrm>
            <a:off x="529385" y="1458054"/>
            <a:ext cx="5101056" cy="4856205"/>
          </a:xfrm>
          <a:prstGeom prst="rect">
            <a:avLst/>
          </a:prstGeom>
        </p:spPr>
      </p:pic>
      <p:sp>
        <p:nvSpPr>
          <p:cNvPr id="6" name="文本框 5">
            <a:extLst>
              <a:ext uri="{FF2B5EF4-FFF2-40B4-BE49-F238E27FC236}">
                <a16:creationId xmlns:a16="http://schemas.microsoft.com/office/drawing/2014/main" id="{1C320640-5A26-A143-B944-D453AE0CE87B}"/>
              </a:ext>
            </a:extLst>
          </p:cNvPr>
          <p:cNvSpPr txBox="1"/>
          <p:nvPr/>
        </p:nvSpPr>
        <p:spPr>
          <a:xfrm>
            <a:off x="7500551" y="3373395"/>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49DBD72B-A228-F541-B952-C7433C499E51}"/>
              </a:ext>
            </a:extLst>
          </p:cNvPr>
          <p:cNvPicPr>
            <a:picLocks noChangeAspect="1"/>
          </p:cNvPicPr>
          <p:nvPr/>
        </p:nvPicPr>
        <p:blipFill>
          <a:blip r:embed="rId3"/>
          <a:stretch>
            <a:fillRect/>
          </a:stretch>
        </p:blipFill>
        <p:spPr>
          <a:xfrm>
            <a:off x="6096000" y="1402448"/>
            <a:ext cx="4907296" cy="4967416"/>
          </a:xfrm>
          <a:prstGeom prst="rect">
            <a:avLst/>
          </a:prstGeom>
        </p:spPr>
      </p:pic>
    </p:spTree>
    <p:extLst>
      <p:ext uri="{BB962C8B-B14F-4D97-AF65-F5344CB8AC3E}">
        <p14:creationId xmlns:p14="http://schemas.microsoft.com/office/powerpoint/2010/main" val="294748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授予权限</a:t>
            </a:r>
          </a:p>
        </p:txBody>
      </p:sp>
      <p:pic>
        <p:nvPicPr>
          <p:cNvPr id="8" name="图片 7">
            <a:extLst>
              <a:ext uri="{FF2B5EF4-FFF2-40B4-BE49-F238E27FC236}">
                <a16:creationId xmlns:a16="http://schemas.microsoft.com/office/drawing/2014/main" id="{A7BA320E-A1BC-BF46-AAB8-9A82AFD063F2}"/>
              </a:ext>
            </a:extLst>
          </p:cNvPr>
          <p:cNvPicPr>
            <a:picLocks noChangeAspect="1"/>
          </p:cNvPicPr>
          <p:nvPr/>
        </p:nvPicPr>
        <p:blipFill>
          <a:blip r:embed="rId2"/>
          <a:stretch>
            <a:fillRect/>
          </a:stretch>
        </p:blipFill>
        <p:spPr>
          <a:xfrm>
            <a:off x="1018400" y="1878227"/>
            <a:ext cx="4789337" cy="4040659"/>
          </a:xfrm>
          <a:prstGeom prst="rect">
            <a:avLst/>
          </a:prstGeom>
        </p:spPr>
      </p:pic>
      <p:pic>
        <p:nvPicPr>
          <p:cNvPr id="9" name="图片 8">
            <a:extLst>
              <a:ext uri="{FF2B5EF4-FFF2-40B4-BE49-F238E27FC236}">
                <a16:creationId xmlns:a16="http://schemas.microsoft.com/office/drawing/2014/main" id="{0F6504D9-C732-3C4A-ACF6-B077C961F0DE}"/>
              </a:ext>
            </a:extLst>
          </p:cNvPr>
          <p:cNvPicPr>
            <a:picLocks noChangeAspect="1"/>
          </p:cNvPicPr>
          <p:nvPr/>
        </p:nvPicPr>
        <p:blipFill>
          <a:blip r:embed="rId3"/>
          <a:stretch>
            <a:fillRect/>
          </a:stretch>
        </p:blipFill>
        <p:spPr>
          <a:xfrm>
            <a:off x="6809410" y="1711410"/>
            <a:ext cx="4364190" cy="4374292"/>
          </a:xfrm>
          <a:prstGeom prst="rect">
            <a:avLst/>
          </a:prstGeom>
        </p:spPr>
      </p:pic>
    </p:spTree>
    <p:extLst>
      <p:ext uri="{BB962C8B-B14F-4D97-AF65-F5344CB8AC3E}">
        <p14:creationId xmlns:p14="http://schemas.microsoft.com/office/powerpoint/2010/main" val="93256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添加物流节点</a:t>
            </a:r>
          </a:p>
        </p:txBody>
      </p:sp>
      <p:pic>
        <p:nvPicPr>
          <p:cNvPr id="2" name="图片 1">
            <a:extLst>
              <a:ext uri="{FF2B5EF4-FFF2-40B4-BE49-F238E27FC236}">
                <a16:creationId xmlns:a16="http://schemas.microsoft.com/office/drawing/2014/main" id="{1D771014-2E71-474C-B366-221BF90D9DCD}"/>
              </a:ext>
            </a:extLst>
          </p:cNvPr>
          <p:cNvPicPr>
            <a:picLocks noChangeAspect="1"/>
          </p:cNvPicPr>
          <p:nvPr/>
        </p:nvPicPr>
        <p:blipFill>
          <a:blip r:embed="rId2"/>
          <a:stretch>
            <a:fillRect/>
          </a:stretch>
        </p:blipFill>
        <p:spPr>
          <a:xfrm>
            <a:off x="717428" y="1572960"/>
            <a:ext cx="4665163" cy="4512742"/>
          </a:xfrm>
          <a:prstGeom prst="rect">
            <a:avLst/>
          </a:prstGeom>
        </p:spPr>
      </p:pic>
      <p:pic>
        <p:nvPicPr>
          <p:cNvPr id="4" name="图片 3">
            <a:extLst>
              <a:ext uri="{FF2B5EF4-FFF2-40B4-BE49-F238E27FC236}">
                <a16:creationId xmlns:a16="http://schemas.microsoft.com/office/drawing/2014/main" id="{126ED67F-4349-B24E-A7BA-064A78DB2AB2}"/>
              </a:ext>
            </a:extLst>
          </p:cNvPr>
          <p:cNvPicPr>
            <a:picLocks noChangeAspect="1"/>
          </p:cNvPicPr>
          <p:nvPr/>
        </p:nvPicPr>
        <p:blipFill>
          <a:blip r:embed="rId3"/>
          <a:stretch>
            <a:fillRect/>
          </a:stretch>
        </p:blipFill>
        <p:spPr>
          <a:xfrm>
            <a:off x="6575741" y="1572960"/>
            <a:ext cx="4393866" cy="4399005"/>
          </a:xfrm>
          <a:prstGeom prst="rect">
            <a:avLst/>
          </a:prstGeom>
        </p:spPr>
      </p:pic>
    </p:spTree>
    <p:extLst>
      <p:ext uri="{BB962C8B-B14F-4D97-AF65-F5344CB8AC3E}">
        <p14:creationId xmlns:p14="http://schemas.microsoft.com/office/powerpoint/2010/main" val="1466686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A4730EF-D3B6-7247-A185-A294DE9136AE}"/>
              </a:ext>
            </a:extLst>
          </p:cNvPr>
          <p:cNvSpPr>
            <a:spLocks noGrp="1"/>
          </p:cNvSpPr>
          <p:nvPr>
            <p:ph type="subTitle" idx="1"/>
          </p:nvPr>
        </p:nvSpPr>
        <p:spPr>
          <a:xfrm>
            <a:off x="1524000" y="543741"/>
            <a:ext cx="9144000" cy="1655762"/>
          </a:xfrm>
        </p:spPr>
        <p:txBody>
          <a:bodyPr/>
          <a:lstStyle/>
          <a:p>
            <a:r>
              <a:rPr kumimoji="1" lang="zh-CN" altLang="en-US" dirty="0"/>
              <a:t>查询物流</a:t>
            </a:r>
          </a:p>
        </p:txBody>
      </p:sp>
      <p:pic>
        <p:nvPicPr>
          <p:cNvPr id="5" name="图片 4">
            <a:extLst>
              <a:ext uri="{FF2B5EF4-FFF2-40B4-BE49-F238E27FC236}">
                <a16:creationId xmlns:a16="http://schemas.microsoft.com/office/drawing/2014/main" id="{9B35845D-3DC6-1140-917A-AC8CC52D6F30}"/>
              </a:ext>
            </a:extLst>
          </p:cNvPr>
          <p:cNvPicPr>
            <a:picLocks noChangeAspect="1"/>
          </p:cNvPicPr>
          <p:nvPr/>
        </p:nvPicPr>
        <p:blipFill>
          <a:blip r:embed="rId2"/>
          <a:stretch>
            <a:fillRect/>
          </a:stretch>
        </p:blipFill>
        <p:spPr>
          <a:xfrm>
            <a:off x="478870" y="1890584"/>
            <a:ext cx="4463834" cy="2837314"/>
          </a:xfrm>
          <a:prstGeom prst="rect">
            <a:avLst/>
          </a:prstGeom>
        </p:spPr>
      </p:pic>
      <p:pic>
        <p:nvPicPr>
          <p:cNvPr id="6" name="图片 5">
            <a:extLst>
              <a:ext uri="{FF2B5EF4-FFF2-40B4-BE49-F238E27FC236}">
                <a16:creationId xmlns:a16="http://schemas.microsoft.com/office/drawing/2014/main" id="{AF38C72F-0EA2-CC43-8CAB-5922098EFD0A}"/>
              </a:ext>
            </a:extLst>
          </p:cNvPr>
          <p:cNvPicPr>
            <a:picLocks noChangeAspect="1"/>
          </p:cNvPicPr>
          <p:nvPr/>
        </p:nvPicPr>
        <p:blipFill>
          <a:blip r:embed="rId3"/>
          <a:stretch>
            <a:fillRect/>
          </a:stretch>
        </p:blipFill>
        <p:spPr>
          <a:xfrm>
            <a:off x="5129427" y="1890584"/>
            <a:ext cx="6880690" cy="2767914"/>
          </a:xfrm>
          <a:prstGeom prst="rect">
            <a:avLst/>
          </a:prstGeom>
        </p:spPr>
      </p:pic>
    </p:spTree>
    <p:extLst>
      <p:ext uri="{BB962C8B-B14F-4D97-AF65-F5344CB8AC3E}">
        <p14:creationId xmlns:p14="http://schemas.microsoft.com/office/powerpoint/2010/main" val="2976544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161" t="53167"/>
          <a:stretch/>
        </p:blipFill>
        <p:spPr>
          <a:xfrm flipV="1">
            <a:off x="6229349" y="-31747"/>
            <a:ext cx="6660357"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6">
            <a:extLst>
              <a:ext uri="{28A0092B-C50C-407E-A947-70E740481C1C}">
                <a14:useLocalDpi xmlns:a14="http://schemas.microsoft.com/office/drawing/2010/main" val="0"/>
              </a:ext>
            </a:extLst>
          </a:blip>
          <a:srcRect t="48601"/>
          <a:stretch/>
        </p:blipFill>
        <p:spPr>
          <a:xfrm>
            <a:off x="1162050" y="4908769"/>
            <a:ext cx="11029950" cy="1944942"/>
          </a:xfrm>
          <a:prstGeom prst="rect">
            <a:avLst/>
          </a:prstGeom>
        </p:spPr>
      </p:pic>
      <p:sp>
        <p:nvSpPr>
          <p:cNvPr id="29" name="文本框 28">
            <a:extLst>
              <a:ext uri="{FF2B5EF4-FFF2-40B4-BE49-F238E27FC236}">
                <a16:creationId xmlns:a16="http://schemas.microsoft.com/office/drawing/2014/main" id="{E69DB357-9821-4D77-AEF3-A5AD14309E17}"/>
              </a:ext>
            </a:extLst>
          </p:cNvPr>
          <p:cNvSpPr txBox="1"/>
          <p:nvPr/>
        </p:nvSpPr>
        <p:spPr>
          <a:xfrm>
            <a:off x="4464784" y="2058939"/>
            <a:ext cx="3262432" cy="1015663"/>
          </a:xfrm>
          <a:prstGeom prst="rect">
            <a:avLst/>
          </a:prstGeom>
          <a:noFill/>
        </p:spPr>
        <p:txBody>
          <a:bodyPr wrap="none" rtlCol="0">
            <a:spAutoFit/>
          </a:bodyPr>
          <a:lstStyle/>
          <a:p>
            <a:r>
              <a:rPr lang="zh-CN" altLang="en-US" sz="6000" dirty="0">
                <a:solidFill>
                  <a:srgbClr val="83743D"/>
                </a:solidFill>
              </a:rPr>
              <a:t>测试部分</a:t>
            </a:r>
          </a:p>
        </p:txBody>
      </p:sp>
      <p:grpSp>
        <p:nvGrpSpPr>
          <p:cNvPr id="2" name="组合 1">
            <a:extLst>
              <a:ext uri="{FF2B5EF4-FFF2-40B4-BE49-F238E27FC236}">
                <a16:creationId xmlns:a16="http://schemas.microsoft.com/office/drawing/2014/main" id="{C32983D9-C7AD-4B9C-9F31-040B97CED26A}"/>
              </a:ext>
            </a:extLst>
          </p:cNvPr>
          <p:cNvGrpSpPr/>
          <p:nvPr/>
        </p:nvGrpSpPr>
        <p:grpSpPr>
          <a:xfrm>
            <a:off x="4270374" y="3019591"/>
            <a:ext cx="3765550" cy="461665"/>
            <a:chOff x="4237450" y="3035578"/>
            <a:chExt cx="3765550" cy="461665"/>
          </a:xfrm>
        </p:grpSpPr>
        <p:sp>
          <p:nvSpPr>
            <p:cNvPr id="30" name="矩形 29">
              <a:extLst>
                <a:ext uri="{FF2B5EF4-FFF2-40B4-BE49-F238E27FC236}">
                  <a16:creationId xmlns:a16="http://schemas.microsoft.com/office/drawing/2014/main" id="{5611A631-80E9-4426-9AFE-AA9AC187D587}"/>
                </a:ext>
              </a:extLst>
            </p:cNvPr>
            <p:cNvSpPr/>
            <p:nvPr/>
          </p:nvSpPr>
          <p:spPr>
            <a:xfrm>
              <a:off x="4237450" y="3075911"/>
              <a:ext cx="3765550" cy="381000"/>
            </a:xfrm>
            <a:prstGeom prst="rect">
              <a:avLst/>
            </a:prstGeom>
            <a:solidFill>
              <a:srgbClr val="D0BB8B"/>
            </a:solidFill>
            <a:ln>
              <a:solidFill>
                <a:srgbClr val="986D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A4E6014-A809-4712-B775-18EA6327F962}"/>
                </a:ext>
              </a:extLst>
            </p:cNvPr>
            <p:cNvSpPr txBox="1"/>
            <p:nvPr/>
          </p:nvSpPr>
          <p:spPr>
            <a:xfrm>
              <a:off x="4510500" y="3035578"/>
              <a:ext cx="3219449" cy="461665"/>
            </a:xfrm>
            <a:prstGeom prst="rect">
              <a:avLst/>
            </a:prstGeom>
            <a:noFill/>
          </p:spPr>
          <p:txBody>
            <a:bodyPr wrap="square" rtlCol="0">
              <a:spAutoFit/>
            </a:bodyPr>
            <a:lstStyle/>
            <a:p>
              <a:pPr algn="dist"/>
              <a:r>
                <a:rPr lang="zh-CN" altLang="en-US" sz="2400" dirty="0"/>
                <a:t>汇报人：姜苑彤</a:t>
              </a:r>
            </a:p>
          </p:txBody>
        </p:sp>
      </p:grpSp>
      <p:grpSp>
        <p:nvGrpSpPr>
          <p:cNvPr id="32" name="组合 31">
            <a:extLst>
              <a:ext uri="{FF2B5EF4-FFF2-40B4-BE49-F238E27FC236}">
                <a16:creationId xmlns:a16="http://schemas.microsoft.com/office/drawing/2014/main" id="{008CD3A1-99D4-4599-B7AF-6CD46AA726D2}"/>
              </a:ext>
            </a:extLst>
          </p:cNvPr>
          <p:cNvGrpSpPr/>
          <p:nvPr/>
        </p:nvGrpSpPr>
        <p:grpSpPr>
          <a:xfrm>
            <a:off x="5346698" y="3789450"/>
            <a:ext cx="1612900" cy="114300"/>
            <a:chOff x="10223500" y="5253808"/>
            <a:chExt cx="1612900" cy="114300"/>
          </a:xfrm>
        </p:grpSpPr>
        <p:sp>
          <p:nvSpPr>
            <p:cNvPr id="33" name="椭圆 32">
              <a:extLst>
                <a:ext uri="{FF2B5EF4-FFF2-40B4-BE49-F238E27FC236}">
                  <a16:creationId xmlns:a16="http://schemas.microsoft.com/office/drawing/2014/main" id="{0968356E-5932-4714-AD04-331800962BF2}"/>
                </a:ext>
              </a:extLst>
            </p:cNvPr>
            <p:cNvSpPr/>
            <p:nvPr/>
          </p:nvSpPr>
          <p:spPr>
            <a:xfrm>
              <a:off x="117221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11FDC6-2A12-45C5-9DF7-42CBD8488E5F}"/>
                </a:ext>
              </a:extLst>
            </p:cNvPr>
            <p:cNvSpPr/>
            <p:nvPr/>
          </p:nvSpPr>
          <p:spPr>
            <a:xfrm>
              <a:off x="113474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2450C40-47F2-4B88-BC2C-0441B3DCB1AD}"/>
                </a:ext>
              </a:extLst>
            </p:cNvPr>
            <p:cNvSpPr/>
            <p:nvPr/>
          </p:nvSpPr>
          <p:spPr>
            <a:xfrm>
              <a:off x="109728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852D0C4-8F74-406D-BCC2-D4E95E97C107}"/>
                </a:ext>
              </a:extLst>
            </p:cNvPr>
            <p:cNvSpPr/>
            <p:nvPr/>
          </p:nvSpPr>
          <p:spPr>
            <a:xfrm>
              <a:off x="105981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60FD681-840D-4DBE-8F6B-3EC2D19C7760}"/>
                </a:ext>
              </a:extLst>
            </p:cNvPr>
            <p:cNvSpPr/>
            <p:nvPr/>
          </p:nvSpPr>
          <p:spPr>
            <a:xfrm>
              <a:off x="102235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833162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38" presetClass="entr" presetSubtype="0" accel="50000" fill="hold" grpId="0" nodeType="afterEffect">
                                  <p:stCondLst>
                                    <p:cond delay="0"/>
                                  </p:stCondLst>
                                  <p:iterate type="lt">
                                    <p:tmPct val="50000"/>
                                  </p:iterate>
                                  <p:childTnLst>
                                    <p:set>
                                      <p:cBhvr>
                                        <p:cTn id="26" dur="1" fill="hold">
                                          <p:stCondLst>
                                            <p:cond delay="0"/>
                                          </p:stCondLst>
                                        </p:cTn>
                                        <p:tgtEl>
                                          <p:spTgt spid="29"/>
                                        </p:tgtEl>
                                        <p:attrNameLst>
                                          <p:attrName>style.visibility</p:attrName>
                                        </p:attrNameLst>
                                      </p:cBhvr>
                                      <p:to>
                                        <p:strVal val="visible"/>
                                      </p:to>
                                    </p:set>
                                    <p:set>
                                      <p:cBhvr>
                                        <p:cTn id="27" dur="227" fill="hold">
                                          <p:stCondLst>
                                            <p:cond delay="0"/>
                                          </p:stCondLst>
                                        </p:cTn>
                                        <p:tgtEl>
                                          <p:spTgt spid="29"/>
                                        </p:tgtEl>
                                        <p:attrNameLst>
                                          <p:attrName>style.rotation</p:attrName>
                                        </p:attrNameLst>
                                      </p:cBhvr>
                                      <p:to>
                                        <p:strVal val="-45.0"/>
                                      </p:to>
                                    </p:set>
                                    <p:anim calcmode="lin" valueType="num">
                                      <p:cBhvr>
                                        <p:cTn id="28" dur="227" fill="hold">
                                          <p:stCondLst>
                                            <p:cond delay="227"/>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29" dur="227"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30" dur="78" decel="50000" autoRev="1" fill="hold">
                                          <p:stCondLst>
                                            <p:cond delay="227"/>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31" dur="68" fill="hold">
                                          <p:stCondLst>
                                            <p:cond delay="432"/>
                                          </p:stCondLst>
                                        </p:cTn>
                                        <p:tgtEl>
                                          <p:spTgt spid="29"/>
                                        </p:tgtEl>
                                        <p:attrNameLst>
                                          <p:attrName>ppt_y</p:attrName>
                                        </p:attrNameLst>
                                      </p:cBhvr>
                                      <p:tavLst>
                                        <p:tav tm="0">
                                          <p:val>
                                            <p:strVal val="#ppt_y-(0.354*#ppt_w-0.172*#ppt_h)"/>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10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t="53167"/>
          <a:stretch/>
        </p:blipFill>
        <p:spPr>
          <a:xfrm flipV="1">
            <a:off x="3745707" y="-31747"/>
            <a:ext cx="9144000"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6">
            <a:extLst>
              <a:ext uri="{28A0092B-C50C-407E-A947-70E740481C1C}">
                <a14:useLocalDpi xmlns:a14="http://schemas.microsoft.com/office/drawing/2010/main" val="0"/>
              </a:ext>
            </a:extLst>
          </a:blip>
          <a:srcRect t="48601"/>
          <a:stretch/>
        </p:blipFill>
        <p:spPr>
          <a:xfrm>
            <a:off x="1162050" y="4908769"/>
            <a:ext cx="11029950" cy="1944942"/>
          </a:xfrm>
          <a:prstGeom prst="rect">
            <a:avLst/>
          </a:prstGeom>
        </p:spPr>
      </p:pic>
      <p:sp>
        <p:nvSpPr>
          <p:cNvPr id="29" name="文本框 28">
            <a:extLst>
              <a:ext uri="{FF2B5EF4-FFF2-40B4-BE49-F238E27FC236}">
                <a16:creationId xmlns:a16="http://schemas.microsoft.com/office/drawing/2014/main" id="{E69DB357-9821-4D77-AEF3-A5AD14309E17}"/>
              </a:ext>
            </a:extLst>
          </p:cNvPr>
          <p:cNvSpPr txBox="1"/>
          <p:nvPr/>
        </p:nvSpPr>
        <p:spPr>
          <a:xfrm>
            <a:off x="3560552" y="1982946"/>
            <a:ext cx="5262979" cy="1107996"/>
          </a:xfrm>
          <a:prstGeom prst="rect">
            <a:avLst/>
          </a:prstGeom>
          <a:noFill/>
        </p:spPr>
        <p:txBody>
          <a:bodyPr wrap="none" rtlCol="0">
            <a:spAutoFit/>
          </a:bodyPr>
          <a:lstStyle/>
          <a:p>
            <a:r>
              <a:rPr lang="zh-CN" altLang="en-US" sz="6600" dirty="0">
                <a:solidFill>
                  <a:srgbClr val="83743D"/>
                </a:solidFill>
              </a:rPr>
              <a:t>项目背景介绍</a:t>
            </a:r>
          </a:p>
        </p:txBody>
      </p:sp>
      <p:grpSp>
        <p:nvGrpSpPr>
          <p:cNvPr id="2" name="组合 1">
            <a:extLst>
              <a:ext uri="{FF2B5EF4-FFF2-40B4-BE49-F238E27FC236}">
                <a16:creationId xmlns:a16="http://schemas.microsoft.com/office/drawing/2014/main" id="{C32983D9-C7AD-4B9C-9F31-040B97CED26A}"/>
              </a:ext>
            </a:extLst>
          </p:cNvPr>
          <p:cNvGrpSpPr/>
          <p:nvPr/>
        </p:nvGrpSpPr>
        <p:grpSpPr>
          <a:xfrm>
            <a:off x="4237450" y="3035578"/>
            <a:ext cx="3765550" cy="461665"/>
            <a:chOff x="4237450" y="3035578"/>
            <a:chExt cx="3765550" cy="461665"/>
          </a:xfrm>
        </p:grpSpPr>
        <p:sp>
          <p:nvSpPr>
            <p:cNvPr id="30" name="矩形 29">
              <a:extLst>
                <a:ext uri="{FF2B5EF4-FFF2-40B4-BE49-F238E27FC236}">
                  <a16:creationId xmlns:a16="http://schemas.microsoft.com/office/drawing/2014/main" id="{5611A631-80E9-4426-9AFE-AA9AC187D587}"/>
                </a:ext>
              </a:extLst>
            </p:cNvPr>
            <p:cNvSpPr/>
            <p:nvPr/>
          </p:nvSpPr>
          <p:spPr>
            <a:xfrm>
              <a:off x="4237450" y="3075911"/>
              <a:ext cx="3765550" cy="381000"/>
            </a:xfrm>
            <a:prstGeom prst="rect">
              <a:avLst/>
            </a:prstGeom>
            <a:solidFill>
              <a:srgbClr val="D0BB8B"/>
            </a:solidFill>
            <a:ln>
              <a:solidFill>
                <a:srgbClr val="986D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A4E6014-A809-4712-B775-18EA6327F962}"/>
                </a:ext>
              </a:extLst>
            </p:cNvPr>
            <p:cNvSpPr txBox="1"/>
            <p:nvPr/>
          </p:nvSpPr>
          <p:spPr>
            <a:xfrm>
              <a:off x="4510500" y="3035578"/>
              <a:ext cx="3219449" cy="461665"/>
            </a:xfrm>
            <a:prstGeom prst="rect">
              <a:avLst/>
            </a:prstGeom>
            <a:noFill/>
          </p:spPr>
          <p:txBody>
            <a:bodyPr wrap="square" rtlCol="0">
              <a:spAutoFit/>
            </a:bodyPr>
            <a:lstStyle/>
            <a:p>
              <a:pPr algn="dist"/>
              <a:r>
                <a:rPr lang="zh-CN" altLang="en-US" sz="2400" dirty="0"/>
                <a:t>汇报人：陈宇阳</a:t>
              </a:r>
            </a:p>
          </p:txBody>
        </p:sp>
      </p:grpSp>
      <p:grpSp>
        <p:nvGrpSpPr>
          <p:cNvPr id="32" name="组合 31">
            <a:extLst>
              <a:ext uri="{FF2B5EF4-FFF2-40B4-BE49-F238E27FC236}">
                <a16:creationId xmlns:a16="http://schemas.microsoft.com/office/drawing/2014/main" id="{008CD3A1-99D4-4599-B7AF-6CD46AA726D2}"/>
              </a:ext>
            </a:extLst>
          </p:cNvPr>
          <p:cNvGrpSpPr/>
          <p:nvPr/>
        </p:nvGrpSpPr>
        <p:grpSpPr>
          <a:xfrm>
            <a:off x="5313774" y="3759721"/>
            <a:ext cx="1612900" cy="114300"/>
            <a:chOff x="10223500" y="5253808"/>
            <a:chExt cx="1612900" cy="114300"/>
          </a:xfrm>
        </p:grpSpPr>
        <p:sp>
          <p:nvSpPr>
            <p:cNvPr id="33" name="椭圆 32">
              <a:extLst>
                <a:ext uri="{FF2B5EF4-FFF2-40B4-BE49-F238E27FC236}">
                  <a16:creationId xmlns:a16="http://schemas.microsoft.com/office/drawing/2014/main" id="{0968356E-5932-4714-AD04-331800962BF2}"/>
                </a:ext>
              </a:extLst>
            </p:cNvPr>
            <p:cNvSpPr/>
            <p:nvPr/>
          </p:nvSpPr>
          <p:spPr>
            <a:xfrm>
              <a:off x="117221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11FDC6-2A12-45C5-9DF7-42CBD8488E5F}"/>
                </a:ext>
              </a:extLst>
            </p:cNvPr>
            <p:cNvSpPr/>
            <p:nvPr/>
          </p:nvSpPr>
          <p:spPr>
            <a:xfrm>
              <a:off x="113474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2450C40-47F2-4B88-BC2C-0441B3DCB1AD}"/>
                </a:ext>
              </a:extLst>
            </p:cNvPr>
            <p:cNvSpPr/>
            <p:nvPr/>
          </p:nvSpPr>
          <p:spPr>
            <a:xfrm>
              <a:off x="109728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852D0C4-8F74-406D-BCC2-D4E95E97C107}"/>
                </a:ext>
              </a:extLst>
            </p:cNvPr>
            <p:cNvSpPr/>
            <p:nvPr/>
          </p:nvSpPr>
          <p:spPr>
            <a:xfrm>
              <a:off x="105981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60FD681-840D-4DBE-8F6B-3EC2D19C7760}"/>
                </a:ext>
              </a:extLst>
            </p:cNvPr>
            <p:cNvSpPr/>
            <p:nvPr/>
          </p:nvSpPr>
          <p:spPr>
            <a:xfrm>
              <a:off x="102235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51346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38" presetClass="entr" presetSubtype="0" accel="50000" fill="hold" grpId="0" nodeType="afterEffect">
                                  <p:stCondLst>
                                    <p:cond delay="0"/>
                                  </p:stCondLst>
                                  <p:iterate type="lt">
                                    <p:tmPct val="50000"/>
                                  </p:iterate>
                                  <p:childTnLst>
                                    <p:set>
                                      <p:cBhvr>
                                        <p:cTn id="26" dur="1" fill="hold">
                                          <p:stCondLst>
                                            <p:cond delay="0"/>
                                          </p:stCondLst>
                                        </p:cTn>
                                        <p:tgtEl>
                                          <p:spTgt spid="29"/>
                                        </p:tgtEl>
                                        <p:attrNameLst>
                                          <p:attrName>style.visibility</p:attrName>
                                        </p:attrNameLst>
                                      </p:cBhvr>
                                      <p:to>
                                        <p:strVal val="visible"/>
                                      </p:to>
                                    </p:set>
                                    <p:set>
                                      <p:cBhvr>
                                        <p:cTn id="27" dur="227" fill="hold">
                                          <p:stCondLst>
                                            <p:cond delay="0"/>
                                          </p:stCondLst>
                                        </p:cTn>
                                        <p:tgtEl>
                                          <p:spTgt spid="29"/>
                                        </p:tgtEl>
                                        <p:attrNameLst>
                                          <p:attrName>style.rotation</p:attrName>
                                        </p:attrNameLst>
                                      </p:cBhvr>
                                      <p:to>
                                        <p:strVal val="-45.0"/>
                                      </p:to>
                                    </p:set>
                                    <p:anim calcmode="lin" valueType="num">
                                      <p:cBhvr>
                                        <p:cTn id="28" dur="227" fill="hold">
                                          <p:stCondLst>
                                            <p:cond delay="227"/>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29" dur="227"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30" dur="78" decel="50000" autoRev="1" fill="hold">
                                          <p:stCondLst>
                                            <p:cond delay="227"/>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31" dur="68" fill="hold">
                                          <p:stCondLst>
                                            <p:cond delay="432"/>
                                          </p:stCondLst>
                                        </p:cTn>
                                        <p:tgtEl>
                                          <p:spTgt spid="29"/>
                                        </p:tgtEl>
                                        <p:attrNameLst>
                                          <p:attrName>ppt_y</p:attrName>
                                        </p:attrNameLst>
                                      </p:cBhvr>
                                      <p:tavLst>
                                        <p:tav tm="0">
                                          <p:val>
                                            <p:strVal val="#ppt_y-(0.354*#ppt_w-0.172*#ppt_h)"/>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10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sp>
        <p:nvSpPr>
          <p:cNvPr id="58" name="TextBox 18">
            <a:extLst>
              <a:ext uri="{FF2B5EF4-FFF2-40B4-BE49-F238E27FC236}">
                <a16:creationId xmlns:a16="http://schemas.microsoft.com/office/drawing/2014/main" id="{0B080323-A811-4FF4-BD69-2A4DA7E027D9}"/>
              </a:ext>
            </a:extLst>
          </p:cNvPr>
          <p:cNvSpPr txBox="1"/>
          <p:nvPr/>
        </p:nvSpPr>
        <p:spPr>
          <a:xfrm flipH="1">
            <a:off x="1769458" y="689238"/>
            <a:ext cx="2339102" cy="461665"/>
          </a:xfrm>
          <a:prstGeom prst="rect">
            <a:avLst/>
          </a:prstGeom>
          <a:noFill/>
        </p:spPr>
        <p:txBody>
          <a:bodyPr wrap="none" rtlCol="0">
            <a:spAutoFit/>
          </a:bodyPr>
          <a:lstStyle/>
          <a:p>
            <a:r>
              <a:rPr lang="zh-CN" altLang="en-US" sz="2400" b="1" dirty="0">
                <a:solidFill>
                  <a:srgbClr val="986D02"/>
                </a:solidFill>
                <a:latin typeface="微软雅黑" panose="020B0503020204020204" pitchFamily="34" charset="-122"/>
                <a:ea typeface="微软雅黑" panose="020B0503020204020204" pitchFamily="34" charset="-122"/>
                <a:cs typeface="Roboto Black" charset="0"/>
              </a:rPr>
              <a:t>测试环境与配置</a:t>
            </a:r>
            <a:endParaRPr lang="en-US" sz="2400" b="1" dirty="0">
              <a:solidFill>
                <a:srgbClr val="986D02"/>
              </a:solidFill>
              <a:latin typeface="微软雅黑" panose="020B0503020204020204" pitchFamily="34" charset="-122"/>
              <a:ea typeface="微软雅黑" panose="020B0503020204020204" pitchFamily="34" charset="-122"/>
              <a:cs typeface="Roboto Black" charset="0"/>
            </a:endParaRPr>
          </a:p>
        </p:txBody>
      </p:sp>
      <p:graphicFrame>
        <p:nvGraphicFramePr>
          <p:cNvPr id="3" name="表格 2">
            <a:extLst>
              <a:ext uri="{FF2B5EF4-FFF2-40B4-BE49-F238E27FC236}">
                <a16:creationId xmlns:a16="http://schemas.microsoft.com/office/drawing/2014/main" id="{5903E091-169C-479D-BEDD-7E21C9220D1A}"/>
              </a:ext>
            </a:extLst>
          </p:cNvPr>
          <p:cNvGraphicFramePr>
            <a:graphicFrameLocks noGrp="1"/>
          </p:cNvGraphicFramePr>
          <p:nvPr/>
        </p:nvGraphicFramePr>
        <p:xfrm>
          <a:off x="1875934" y="1419290"/>
          <a:ext cx="8546606" cy="4019419"/>
        </p:xfrm>
        <a:graphic>
          <a:graphicData uri="http://schemas.openxmlformats.org/drawingml/2006/table">
            <a:tbl>
              <a:tblPr firstRow="1" firstCol="1" bandRow="1">
                <a:tableStyleId>{8A107856-5554-42FB-B03E-39F5DBC370BA}</a:tableStyleId>
              </a:tblPr>
              <a:tblGrid>
                <a:gridCol w="1671639">
                  <a:extLst>
                    <a:ext uri="{9D8B030D-6E8A-4147-A177-3AD203B41FA5}">
                      <a16:colId xmlns:a16="http://schemas.microsoft.com/office/drawing/2014/main" val="873577831"/>
                    </a:ext>
                  </a:extLst>
                </a:gridCol>
                <a:gridCol w="4025764">
                  <a:extLst>
                    <a:ext uri="{9D8B030D-6E8A-4147-A177-3AD203B41FA5}">
                      <a16:colId xmlns:a16="http://schemas.microsoft.com/office/drawing/2014/main" val="1324439720"/>
                    </a:ext>
                  </a:extLst>
                </a:gridCol>
                <a:gridCol w="2849203">
                  <a:extLst>
                    <a:ext uri="{9D8B030D-6E8A-4147-A177-3AD203B41FA5}">
                      <a16:colId xmlns:a16="http://schemas.microsoft.com/office/drawing/2014/main" val="2518735837"/>
                    </a:ext>
                  </a:extLst>
                </a:gridCol>
              </a:tblGrid>
              <a:tr h="415708">
                <a:tc>
                  <a:txBody>
                    <a:bodyPr/>
                    <a:lstStyle/>
                    <a:p>
                      <a:pPr algn="just">
                        <a:lnSpc>
                          <a:spcPct val="150000"/>
                        </a:lnSpc>
                        <a:spcAft>
                          <a:spcPts val="0"/>
                        </a:spcAft>
                      </a:pPr>
                      <a:r>
                        <a:rPr lang="zh-CN" sz="1600" kern="100">
                          <a:effectLst/>
                          <a:latin typeface="微软雅黑" panose="020B0503020204020204" pitchFamily="34" charset="-122"/>
                          <a:ea typeface="微软雅黑" panose="020B0503020204020204" pitchFamily="34" charset="-122"/>
                        </a:rPr>
                        <a:t>设备名称</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硬件配置</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a:effectLst/>
                          <a:latin typeface="微软雅黑" panose="020B0503020204020204" pitchFamily="34" charset="-122"/>
                          <a:ea typeface="微软雅黑" panose="020B0503020204020204" pitchFamily="34" charset="-122"/>
                        </a:rPr>
                        <a:t>软件配置</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98336724"/>
                  </a:ext>
                </a:extLst>
              </a:tr>
              <a:tr h="705611">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服务器（虚拟机）</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a:effectLst/>
                          <a:latin typeface="微软雅黑" panose="020B0503020204020204" pitchFamily="34" charset="-122"/>
                          <a:ea typeface="微软雅黑" panose="020B0503020204020204" pitchFamily="34" charset="-122"/>
                        </a:rPr>
                        <a:t>内存：</a:t>
                      </a:r>
                      <a:r>
                        <a:rPr lang="en-US" sz="1600" kern="100">
                          <a:effectLst/>
                          <a:latin typeface="微软雅黑" panose="020B0503020204020204" pitchFamily="34" charset="-122"/>
                          <a:ea typeface="微软雅黑" panose="020B0503020204020204" pitchFamily="34" charset="-122"/>
                        </a:rPr>
                        <a:t>2GB</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a:effectLst/>
                          <a:latin typeface="微软雅黑" panose="020B0503020204020204" pitchFamily="34" charset="-122"/>
                          <a:ea typeface="微软雅黑" panose="020B0503020204020204" pitchFamily="34" charset="-122"/>
                        </a:rPr>
                        <a:t>操作系统：</a:t>
                      </a:r>
                      <a:r>
                        <a:rPr lang="en-US" sz="1600" kern="100">
                          <a:effectLst/>
                          <a:latin typeface="微软雅黑" panose="020B0503020204020204" pitchFamily="34" charset="-122"/>
                          <a:ea typeface="微软雅黑" panose="020B0503020204020204" pitchFamily="34" charset="-122"/>
                        </a:rPr>
                        <a:t>Ubuntu 18.04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93519801"/>
                  </a:ext>
                </a:extLst>
              </a:tr>
              <a:tr h="1449050">
                <a:tc>
                  <a:txBody>
                    <a:bodyPr/>
                    <a:lstStyle/>
                    <a:p>
                      <a:pPr algn="just">
                        <a:lnSpc>
                          <a:spcPct val="150000"/>
                        </a:lnSpc>
                        <a:spcAft>
                          <a:spcPts val="0"/>
                        </a:spcAft>
                      </a:pPr>
                      <a:r>
                        <a:rPr lang="en-US" sz="1600" kern="100">
                          <a:effectLst/>
                          <a:latin typeface="微软雅黑" panose="020B0503020204020204" pitchFamily="34" charset="-122"/>
                          <a:ea typeface="微软雅黑" panose="020B0503020204020204" pitchFamily="34" charset="-122"/>
                        </a:rPr>
                        <a:t>Web</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CPU</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i5-8250H 1.60GHZ 1.80GHZ (</a:t>
                      </a:r>
                      <a:r>
                        <a:rPr lang="en-US" altLang="zh-CN" sz="1600" kern="100" dirty="0">
                          <a:effectLst/>
                          <a:latin typeface="微软雅黑" panose="020B0503020204020204" pitchFamily="34" charset="-122"/>
                          <a:ea typeface="微软雅黑" panose="020B0503020204020204" pitchFamily="34" charset="-122"/>
                        </a:rPr>
                        <a:t>8</a:t>
                      </a:r>
                      <a:r>
                        <a:rPr lang="zh-CN" sz="1600" kern="100" dirty="0">
                          <a:effectLst/>
                          <a:latin typeface="微软雅黑" panose="020B0503020204020204" pitchFamily="34" charset="-122"/>
                          <a:ea typeface="微软雅黑" panose="020B0503020204020204" pitchFamily="34" charset="-122"/>
                        </a:rPr>
                        <a:t>核</a:t>
                      </a:r>
                      <a:r>
                        <a:rPr lang="en-US" sz="1600" kern="100" dirty="0">
                          <a:effectLst/>
                          <a:latin typeface="微软雅黑" panose="020B0503020204020204" pitchFamily="34" charset="-122"/>
                          <a:ea typeface="微软雅黑" panose="020B0503020204020204" pitchFamily="34" charset="-122"/>
                        </a:rPr>
                        <a:t>)</a:t>
                      </a:r>
                      <a:endParaRPr lang="zh-CN" sz="160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内存：</a:t>
                      </a:r>
                      <a:r>
                        <a:rPr lang="en-US" sz="1600" kern="100" dirty="0">
                          <a:effectLst/>
                          <a:latin typeface="微软雅黑" panose="020B0503020204020204" pitchFamily="34" charset="-122"/>
                          <a:ea typeface="微软雅黑" panose="020B0503020204020204" pitchFamily="34" charset="-122"/>
                        </a:rPr>
                        <a:t>8GB</a:t>
                      </a:r>
                      <a:endParaRPr lang="zh-CN" sz="160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硬盘：</a:t>
                      </a:r>
                      <a:r>
                        <a:rPr lang="en-US" sz="1600" kern="100" dirty="0">
                          <a:effectLst/>
                          <a:latin typeface="微软雅黑" panose="020B0503020204020204" pitchFamily="34" charset="-122"/>
                          <a:ea typeface="微软雅黑" panose="020B0503020204020204" pitchFamily="34" charset="-122"/>
                        </a:rPr>
                        <a:t>SAMSUNG MZVLW128HERG-000H1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a:effectLst/>
                          <a:latin typeface="微软雅黑" panose="020B0503020204020204" pitchFamily="34" charset="-122"/>
                          <a:ea typeface="微软雅黑" panose="020B0503020204020204" pitchFamily="34" charset="-122"/>
                        </a:rPr>
                        <a:t>操作系统：</a:t>
                      </a:r>
                      <a:r>
                        <a:rPr lang="en-US" sz="1600" kern="100">
                          <a:effectLst/>
                          <a:latin typeface="微软雅黑" panose="020B0503020204020204" pitchFamily="34" charset="-122"/>
                          <a:ea typeface="微软雅黑" panose="020B0503020204020204" pitchFamily="34" charset="-122"/>
                        </a:rPr>
                        <a:t>Windows10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40157537"/>
                  </a:ext>
                </a:extLst>
              </a:tr>
              <a:tr h="1449050">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负载生成器</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kern="100" dirty="0">
                          <a:effectLst/>
                          <a:latin typeface="微软雅黑" panose="020B0503020204020204" pitchFamily="34" charset="-122"/>
                          <a:ea typeface="微软雅黑" panose="020B0503020204020204" pitchFamily="34" charset="-122"/>
                        </a:rPr>
                        <a:t>CPU</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i5-8250H 1.60GHZ 1.80GHZ (</a:t>
                      </a:r>
                      <a:r>
                        <a:rPr lang="en-US" altLang="zh-CN" sz="1600" kern="100" dirty="0">
                          <a:effectLst/>
                          <a:latin typeface="微软雅黑" panose="020B0503020204020204" pitchFamily="34" charset="-122"/>
                          <a:ea typeface="微软雅黑" panose="020B0503020204020204" pitchFamily="34" charset="-122"/>
                        </a:rPr>
                        <a:t>8</a:t>
                      </a:r>
                      <a:r>
                        <a:rPr lang="zh-CN" sz="1600" kern="100" dirty="0">
                          <a:effectLst/>
                          <a:latin typeface="微软雅黑" panose="020B0503020204020204" pitchFamily="34" charset="-122"/>
                          <a:ea typeface="微软雅黑" panose="020B0503020204020204" pitchFamily="34" charset="-122"/>
                        </a:rPr>
                        <a:t>核</a:t>
                      </a:r>
                      <a:r>
                        <a:rPr lang="en-US" sz="1600" kern="100" dirty="0">
                          <a:effectLst/>
                          <a:latin typeface="微软雅黑" panose="020B0503020204020204" pitchFamily="34" charset="-122"/>
                          <a:ea typeface="微软雅黑" panose="020B0503020204020204" pitchFamily="34" charset="-122"/>
                        </a:rPr>
                        <a:t>)</a:t>
                      </a:r>
                      <a:endParaRPr lang="zh-CN" sz="160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内存：</a:t>
                      </a:r>
                      <a:r>
                        <a:rPr lang="en-US" sz="1600" kern="100" dirty="0">
                          <a:effectLst/>
                          <a:latin typeface="微软雅黑" panose="020B0503020204020204" pitchFamily="34" charset="-122"/>
                          <a:ea typeface="微软雅黑" panose="020B0503020204020204" pitchFamily="34" charset="-122"/>
                        </a:rPr>
                        <a:t>8GB</a:t>
                      </a:r>
                      <a:endParaRPr lang="zh-CN" sz="160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硬盘：</a:t>
                      </a:r>
                      <a:r>
                        <a:rPr lang="en-US" sz="1600" kern="100" dirty="0">
                          <a:effectLst/>
                          <a:latin typeface="微软雅黑" panose="020B0503020204020204" pitchFamily="34" charset="-122"/>
                          <a:ea typeface="微软雅黑" panose="020B0503020204020204" pitchFamily="34" charset="-122"/>
                        </a:rPr>
                        <a:t>SAMSUNG MZVLW128HERG-000H1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操作系统：</a:t>
                      </a:r>
                      <a:r>
                        <a:rPr lang="en-US" sz="1600" kern="100" dirty="0">
                          <a:effectLst/>
                          <a:latin typeface="微软雅黑" panose="020B0503020204020204" pitchFamily="34" charset="-122"/>
                          <a:ea typeface="微软雅黑" panose="020B0503020204020204" pitchFamily="34" charset="-122"/>
                        </a:rPr>
                        <a:t>Windows10</a:t>
                      </a:r>
                      <a:endParaRPr lang="zh-CN" sz="160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负载生成工具：</a:t>
                      </a:r>
                      <a:r>
                        <a:rPr lang="en-US" sz="1600" kern="100" dirty="0">
                          <a:effectLst/>
                          <a:latin typeface="微软雅黑" panose="020B0503020204020204" pitchFamily="34" charset="-122"/>
                          <a:ea typeface="微软雅黑" panose="020B0503020204020204" pitchFamily="34" charset="-122"/>
                        </a:rPr>
                        <a:t>LoadRunner</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82196723"/>
                  </a:ext>
                </a:extLst>
              </a:tr>
            </a:tbl>
          </a:graphicData>
        </a:graphic>
      </p:graphicFrame>
    </p:spTree>
    <p:extLst>
      <p:ext uri="{BB962C8B-B14F-4D97-AF65-F5344CB8AC3E}">
        <p14:creationId xmlns:p14="http://schemas.microsoft.com/office/powerpoint/2010/main" val="1088697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23" name="Group 2">
            <a:extLst>
              <a:ext uri="{FF2B5EF4-FFF2-40B4-BE49-F238E27FC236}">
                <a16:creationId xmlns:a16="http://schemas.microsoft.com/office/drawing/2014/main" id="{3F10DB81-5B03-40A8-8A78-0551FA56AF44}"/>
              </a:ext>
            </a:extLst>
          </p:cNvPr>
          <p:cNvGrpSpPr/>
          <p:nvPr/>
        </p:nvGrpSpPr>
        <p:grpSpPr>
          <a:xfrm>
            <a:off x="5089652" y="2061499"/>
            <a:ext cx="5295665" cy="3172754"/>
            <a:chOff x="4670956" y="2352964"/>
            <a:chExt cx="7060887" cy="4230338"/>
          </a:xfrm>
        </p:grpSpPr>
        <p:grpSp>
          <p:nvGrpSpPr>
            <p:cNvPr id="25" name="Group 70">
              <a:extLst>
                <a:ext uri="{FF2B5EF4-FFF2-40B4-BE49-F238E27FC236}">
                  <a16:creationId xmlns:a16="http://schemas.microsoft.com/office/drawing/2014/main" id="{A64ED3F1-CA68-487A-8EFE-159A39DA785D}"/>
                </a:ext>
              </a:extLst>
            </p:cNvPr>
            <p:cNvGrpSpPr/>
            <p:nvPr/>
          </p:nvGrpSpPr>
          <p:grpSpPr>
            <a:xfrm>
              <a:off x="4670956" y="3526001"/>
              <a:ext cx="118633" cy="76537"/>
              <a:chOff x="4281488" y="4683125"/>
              <a:chExt cx="49213" cy="31750"/>
            </a:xfrm>
            <a:solidFill>
              <a:schemeClr val="bg1"/>
            </a:solidFill>
          </p:grpSpPr>
          <p:sp>
            <p:nvSpPr>
              <p:cNvPr id="52" name="Freeform: Shape 72">
                <a:extLst>
                  <a:ext uri="{FF2B5EF4-FFF2-40B4-BE49-F238E27FC236}">
                    <a16:creationId xmlns:a16="http://schemas.microsoft.com/office/drawing/2014/main" id="{402D3049-500A-40DE-B438-F87738EB4184}"/>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sz="1350"/>
              </a:p>
            </p:txBody>
          </p:sp>
          <p:sp>
            <p:nvSpPr>
              <p:cNvPr id="53" name="Freeform: Shape 74">
                <a:extLst>
                  <a:ext uri="{FF2B5EF4-FFF2-40B4-BE49-F238E27FC236}">
                    <a16:creationId xmlns:a16="http://schemas.microsoft.com/office/drawing/2014/main" id="{DE677280-07F6-44B1-88D5-0D5DBE85AF70}"/>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sz="1350"/>
              </a:p>
            </p:txBody>
          </p:sp>
        </p:grpSp>
        <p:grpSp>
          <p:nvGrpSpPr>
            <p:cNvPr id="27" name="Group 75">
              <a:extLst>
                <a:ext uri="{FF2B5EF4-FFF2-40B4-BE49-F238E27FC236}">
                  <a16:creationId xmlns:a16="http://schemas.microsoft.com/office/drawing/2014/main" id="{6439C840-9535-4B21-AC86-57B022CE5016}"/>
                </a:ext>
              </a:extLst>
            </p:cNvPr>
            <p:cNvGrpSpPr/>
            <p:nvPr/>
          </p:nvGrpSpPr>
          <p:grpSpPr>
            <a:xfrm>
              <a:off x="5893527" y="2352964"/>
              <a:ext cx="478369" cy="392590"/>
              <a:chOff x="2551113" y="4586288"/>
              <a:chExt cx="230188" cy="188912"/>
            </a:xfrm>
            <a:solidFill>
              <a:schemeClr val="bg1"/>
            </a:solidFill>
          </p:grpSpPr>
          <p:sp>
            <p:nvSpPr>
              <p:cNvPr id="44" name="Oval 76">
                <a:extLst>
                  <a:ext uri="{FF2B5EF4-FFF2-40B4-BE49-F238E27FC236}">
                    <a16:creationId xmlns:a16="http://schemas.microsoft.com/office/drawing/2014/main" id="{4EEF31CB-E422-4AC1-BB90-C5AF4EF9B76A}"/>
                  </a:ext>
                </a:extLst>
              </p:cNvPr>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sz="1350"/>
              </a:p>
            </p:txBody>
          </p:sp>
          <p:sp>
            <p:nvSpPr>
              <p:cNvPr id="45" name="Freeform: Shape 85">
                <a:extLst>
                  <a:ext uri="{FF2B5EF4-FFF2-40B4-BE49-F238E27FC236}">
                    <a16:creationId xmlns:a16="http://schemas.microsoft.com/office/drawing/2014/main" id="{5DE02271-26EB-4E0C-805F-B5C7B06013CF}"/>
                  </a:ext>
                </a:extLst>
              </p:cNvPr>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sz="1350"/>
              </a:p>
            </p:txBody>
          </p:sp>
          <p:sp>
            <p:nvSpPr>
              <p:cNvPr id="46" name="Oval 86">
                <a:extLst>
                  <a:ext uri="{FF2B5EF4-FFF2-40B4-BE49-F238E27FC236}">
                    <a16:creationId xmlns:a16="http://schemas.microsoft.com/office/drawing/2014/main" id="{FBDB8868-4D61-4CCC-889F-7FBC667FB6B0}"/>
                  </a:ext>
                </a:extLst>
              </p:cNvPr>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sz="1350"/>
              </a:p>
            </p:txBody>
          </p:sp>
          <p:sp>
            <p:nvSpPr>
              <p:cNvPr id="47" name="Freeform: Shape 87">
                <a:extLst>
                  <a:ext uri="{FF2B5EF4-FFF2-40B4-BE49-F238E27FC236}">
                    <a16:creationId xmlns:a16="http://schemas.microsoft.com/office/drawing/2014/main" id="{AD616988-9ECC-4FD9-977D-A0E3B90D21F7}"/>
                  </a:ext>
                </a:extLst>
              </p:cNvPr>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sz="1350"/>
              </a:p>
            </p:txBody>
          </p:sp>
          <p:sp>
            <p:nvSpPr>
              <p:cNvPr id="48" name="Oval 88">
                <a:extLst>
                  <a:ext uri="{FF2B5EF4-FFF2-40B4-BE49-F238E27FC236}">
                    <a16:creationId xmlns:a16="http://schemas.microsoft.com/office/drawing/2014/main" id="{87F5DA72-1EFC-4D81-8993-693BC20C8521}"/>
                  </a:ext>
                </a:extLst>
              </p:cNvPr>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sz="1350"/>
              </a:p>
            </p:txBody>
          </p:sp>
          <p:sp>
            <p:nvSpPr>
              <p:cNvPr id="49" name="Freeform: Shape 89">
                <a:extLst>
                  <a:ext uri="{FF2B5EF4-FFF2-40B4-BE49-F238E27FC236}">
                    <a16:creationId xmlns:a16="http://schemas.microsoft.com/office/drawing/2014/main" id="{3B729711-1E9A-410F-8E3A-698B1F65A56C}"/>
                  </a:ext>
                </a:extLst>
              </p:cNvPr>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sz="1350"/>
              </a:p>
            </p:txBody>
          </p:sp>
          <p:sp>
            <p:nvSpPr>
              <p:cNvPr id="50" name="Freeform: Shape 90">
                <a:extLst>
                  <a:ext uri="{FF2B5EF4-FFF2-40B4-BE49-F238E27FC236}">
                    <a16:creationId xmlns:a16="http://schemas.microsoft.com/office/drawing/2014/main" id="{4733568E-31C5-4826-9DC6-B5DFC2A04798}"/>
                  </a:ext>
                </a:extLst>
              </p:cNvPr>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sz="1350"/>
              </a:p>
            </p:txBody>
          </p:sp>
          <p:sp>
            <p:nvSpPr>
              <p:cNvPr id="51" name="Freeform: Shape 91">
                <a:extLst>
                  <a:ext uri="{FF2B5EF4-FFF2-40B4-BE49-F238E27FC236}">
                    <a16:creationId xmlns:a16="http://schemas.microsoft.com/office/drawing/2014/main" id="{67677785-1E18-4FDF-BBEC-F8E4B98CF344}"/>
                  </a:ext>
                </a:extLst>
              </p:cNvPr>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sz="1350"/>
              </a:p>
            </p:txBody>
          </p:sp>
        </p:grpSp>
        <p:grpSp>
          <p:nvGrpSpPr>
            <p:cNvPr id="28" name="Group 92">
              <a:extLst>
                <a:ext uri="{FF2B5EF4-FFF2-40B4-BE49-F238E27FC236}">
                  <a16:creationId xmlns:a16="http://schemas.microsoft.com/office/drawing/2014/main" id="{8D444227-B399-4019-9D37-606395D39DA2}"/>
                </a:ext>
              </a:extLst>
            </p:cNvPr>
            <p:cNvGrpSpPr/>
            <p:nvPr/>
          </p:nvGrpSpPr>
          <p:grpSpPr>
            <a:xfrm>
              <a:off x="7639755" y="3620487"/>
              <a:ext cx="198995" cy="329099"/>
              <a:chOff x="5073651" y="4605338"/>
              <a:chExt cx="82550" cy="136524"/>
            </a:xfrm>
            <a:solidFill>
              <a:schemeClr val="bg1"/>
            </a:solidFill>
          </p:grpSpPr>
          <p:sp>
            <p:nvSpPr>
              <p:cNvPr id="37" name="Oval 93">
                <a:extLst>
                  <a:ext uri="{FF2B5EF4-FFF2-40B4-BE49-F238E27FC236}">
                    <a16:creationId xmlns:a16="http://schemas.microsoft.com/office/drawing/2014/main" id="{AB51F217-5A37-4AAA-ABA0-7AABD4FDDCFD}"/>
                  </a:ext>
                </a:extLst>
              </p:cNvPr>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sz="1350"/>
              </a:p>
            </p:txBody>
          </p:sp>
          <p:sp>
            <p:nvSpPr>
              <p:cNvPr id="38" name="Freeform: Shape 95">
                <a:extLst>
                  <a:ext uri="{FF2B5EF4-FFF2-40B4-BE49-F238E27FC236}">
                    <a16:creationId xmlns:a16="http://schemas.microsoft.com/office/drawing/2014/main" id="{F31AFE6B-82DD-4A7A-8DB5-9BF8BE2579FF}"/>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sz="1350"/>
              </a:p>
            </p:txBody>
          </p:sp>
          <p:sp>
            <p:nvSpPr>
              <p:cNvPr id="39" name="Freeform: Shape 96">
                <a:extLst>
                  <a:ext uri="{FF2B5EF4-FFF2-40B4-BE49-F238E27FC236}">
                    <a16:creationId xmlns:a16="http://schemas.microsoft.com/office/drawing/2014/main" id="{7E3E1A65-8CF8-4934-85D3-92835A730910}"/>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sz="1350"/>
              </a:p>
            </p:txBody>
          </p:sp>
          <p:sp>
            <p:nvSpPr>
              <p:cNvPr id="40" name="Freeform: Shape 97">
                <a:extLst>
                  <a:ext uri="{FF2B5EF4-FFF2-40B4-BE49-F238E27FC236}">
                    <a16:creationId xmlns:a16="http://schemas.microsoft.com/office/drawing/2014/main" id="{77AD38AA-60CB-4FB0-A991-AD0AD828BDC8}"/>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sz="1350"/>
              </a:p>
            </p:txBody>
          </p:sp>
          <p:sp>
            <p:nvSpPr>
              <p:cNvPr id="41" name="Freeform: Shape 98">
                <a:extLst>
                  <a:ext uri="{FF2B5EF4-FFF2-40B4-BE49-F238E27FC236}">
                    <a16:creationId xmlns:a16="http://schemas.microsoft.com/office/drawing/2014/main" id="{D12AD602-5649-4792-B569-4A5668683B61}"/>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sz="1350"/>
              </a:p>
            </p:txBody>
          </p:sp>
          <p:sp>
            <p:nvSpPr>
              <p:cNvPr id="42" name="Freeform: Shape 100">
                <a:extLst>
                  <a:ext uri="{FF2B5EF4-FFF2-40B4-BE49-F238E27FC236}">
                    <a16:creationId xmlns:a16="http://schemas.microsoft.com/office/drawing/2014/main" id="{12EF0DA1-0113-42E7-8F96-39292C8C9ED2}"/>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sz="1350"/>
              </a:p>
            </p:txBody>
          </p:sp>
          <p:sp>
            <p:nvSpPr>
              <p:cNvPr id="43" name="Freeform: Shape 101">
                <a:extLst>
                  <a:ext uri="{FF2B5EF4-FFF2-40B4-BE49-F238E27FC236}">
                    <a16:creationId xmlns:a16="http://schemas.microsoft.com/office/drawing/2014/main" id="{C47681AD-1BAA-4D6B-A24B-5912DD5B1335}"/>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sz="1350"/>
              </a:p>
            </p:txBody>
          </p:sp>
        </p:grpSp>
        <p:grpSp>
          <p:nvGrpSpPr>
            <p:cNvPr id="29" name="Group 102">
              <a:extLst>
                <a:ext uri="{FF2B5EF4-FFF2-40B4-BE49-F238E27FC236}">
                  <a16:creationId xmlns:a16="http://schemas.microsoft.com/office/drawing/2014/main" id="{EA3B1954-CB2B-4154-81B7-153AA715BC91}"/>
                </a:ext>
              </a:extLst>
            </p:cNvPr>
            <p:cNvGrpSpPr/>
            <p:nvPr/>
          </p:nvGrpSpPr>
          <p:grpSpPr>
            <a:xfrm>
              <a:off x="6909572" y="5476848"/>
              <a:ext cx="4822271" cy="1106454"/>
              <a:chOff x="3987801" y="4657725"/>
              <a:chExt cx="2000463" cy="459002"/>
            </a:xfrm>
            <a:solidFill>
              <a:schemeClr val="bg1"/>
            </a:solidFill>
          </p:grpSpPr>
          <p:sp>
            <p:nvSpPr>
              <p:cNvPr id="31" name="Oval 103">
                <a:extLst>
                  <a:ext uri="{FF2B5EF4-FFF2-40B4-BE49-F238E27FC236}">
                    <a16:creationId xmlns:a16="http://schemas.microsoft.com/office/drawing/2014/main" id="{5B379289-FDFD-4EE7-964B-4CF20B6F58FE}"/>
                  </a:ext>
                </a:extLst>
              </p:cNvPr>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sz="1350"/>
              </a:p>
            </p:txBody>
          </p:sp>
          <p:sp>
            <p:nvSpPr>
              <p:cNvPr id="32" name="Freeform: Shape 104">
                <a:extLst>
                  <a:ext uri="{FF2B5EF4-FFF2-40B4-BE49-F238E27FC236}">
                    <a16:creationId xmlns:a16="http://schemas.microsoft.com/office/drawing/2014/main" id="{3073BC8D-E6FA-4532-AF0A-9617C74D859E}"/>
                  </a:ext>
                </a:extLst>
              </p:cNvPr>
              <p:cNvSpPr>
                <a:spLocks/>
              </p:cNvSpPr>
              <p:nvPr/>
            </p:nvSpPr>
            <p:spPr bwMode="auto">
              <a:xfrm>
                <a:off x="5932701" y="5013539"/>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sz="1350"/>
              </a:p>
            </p:txBody>
          </p:sp>
          <p:sp>
            <p:nvSpPr>
              <p:cNvPr id="33" name="Oval 105">
                <a:extLst>
                  <a:ext uri="{FF2B5EF4-FFF2-40B4-BE49-F238E27FC236}">
                    <a16:creationId xmlns:a16="http://schemas.microsoft.com/office/drawing/2014/main" id="{C5F90B0F-F731-4E67-9ED9-2FD058791D17}"/>
                  </a:ext>
                </a:extLst>
              </p:cNvPr>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sz="1350"/>
              </a:p>
            </p:txBody>
          </p:sp>
          <p:sp>
            <p:nvSpPr>
              <p:cNvPr id="34" name="Freeform: Shape 106">
                <a:extLst>
                  <a:ext uri="{FF2B5EF4-FFF2-40B4-BE49-F238E27FC236}">
                    <a16:creationId xmlns:a16="http://schemas.microsoft.com/office/drawing/2014/main" id="{12418508-B737-4E8D-97C0-4FEF653ED1BE}"/>
                  </a:ext>
                </a:extLst>
              </p:cNvPr>
              <p:cNvSpPr>
                <a:spLocks/>
              </p:cNvSpPr>
              <p:nvPr/>
            </p:nvSpPr>
            <p:spPr bwMode="auto">
              <a:xfrm>
                <a:off x="5854913" y="5024652"/>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sz="1350"/>
              </a:p>
            </p:txBody>
          </p:sp>
          <p:sp>
            <p:nvSpPr>
              <p:cNvPr id="35" name="Freeform: Shape 107">
                <a:extLst>
                  <a:ext uri="{FF2B5EF4-FFF2-40B4-BE49-F238E27FC236}">
                    <a16:creationId xmlns:a16="http://schemas.microsoft.com/office/drawing/2014/main" id="{91EF99A4-A259-4095-9A68-AB2E1908D138}"/>
                  </a:ext>
                </a:extLst>
              </p:cNvPr>
              <p:cNvSpPr>
                <a:spLocks/>
              </p:cNvSpPr>
              <p:nvPr/>
            </p:nvSpPr>
            <p:spPr bwMode="auto">
              <a:xfrm>
                <a:off x="5840626" y="4923052"/>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sz="1350"/>
              </a:p>
            </p:txBody>
          </p:sp>
          <p:sp>
            <p:nvSpPr>
              <p:cNvPr id="36" name="Freeform: Shape 108">
                <a:extLst>
                  <a:ext uri="{FF2B5EF4-FFF2-40B4-BE49-F238E27FC236}">
                    <a16:creationId xmlns:a16="http://schemas.microsoft.com/office/drawing/2014/main" id="{D0791AA0-790C-47B5-A9D0-659969FEFDD0}"/>
                  </a:ext>
                </a:extLst>
              </p:cNvPr>
              <p:cNvSpPr>
                <a:spLocks/>
              </p:cNvSpPr>
              <p:nvPr/>
            </p:nvSpPr>
            <p:spPr bwMode="auto">
              <a:xfrm>
                <a:off x="5924763" y="4946862"/>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sz="1350"/>
              </a:p>
            </p:txBody>
          </p:sp>
        </p:grpSp>
        <p:sp>
          <p:nvSpPr>
            <p:cNvPr id="30" name="Freeform: Shape 112">
              <a:extLst>
                <a:ext uri="{FF2B5EF4-FFF2-40B4-BE49-F238E27FC236}">
                  <a16:creationId xmlns:a16="http://schemas.microsoft.com/office/drawing/2014/main" id="{4314D711-8D11-4E33-81B0-838100A4388D}"/>
                </a:ext>
              </a:extLst>
            </p:cNvPr>
            <p:cNvSpPr>
              <a:spLocks/>
            </p:cNvSpPr>
            <p:nvPr/>
          </p:nvSpPr>
          <p:spPr bwMode="auto">
            <a:xfrm>
              <a:off x="4996133" y="5312523"/>
              <a:ext cx="108900" cy="90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solidFill>
              <a:schemeClr val="bg1"/>
            </a:solidFill>
            <a:ln w="9525">
              <a:noFill/>
              <a:round/>
              <a:headEnd/>
              <a:tailEnd/>
            </a:ln>
          </p:spPr>
          <p:txBody>
            <a:bodyPr anchor="ctr"/>
            <a:lstStyle/>
            <a:p>
              <a:pPr algn="ctr"/>
              <a:endParaRPr sz="1350"/>
            </a:p>
          </p:txBody>
        </p:sp>
      </p:grpSp>
      <p:sp>
        <p:nvSpPr>
          <p:cNvPr id="54" name="文本框 53">
            <a:extLst>
              <a:ext uri="{FF2B5EF4-FFF2-40B4-BE49-F238E27FC236}">
                <a16:creationId xmlns:a16="http://schemas.microsoft.com/office/drawing/2014/main" id="{F00CB10A-339C-419E-924D-48BD9C658FF4}"/>
              </a:ext>
            </a:extLst>
          </p:cNvPr>
          <p:cNvSpPr txBox="1"/>
          <p:nvPr/>
        </p:nvSpPr>
        <p:spPr>
          <a:xfrm>
            <a:off x="2214031" y="865226"/>
            <a:ext cx="7854139" cy="1754326"/>
          </a:xfrm>
          <a:prstGeom prst="rect">
            <a:avLst/>
          </a:prstGeom>
          <a:noFill/>
        </p:spPr>
        <p:txBody>
          <a:bodyPr wrap="square" rtlCol="0">
            <a:spAutoFit/>
          </a:bodyPr>
          <a:lstStyle/>
          <a:p>
            <a:endParaRPr lang="en-US" altLang="zh-CN" dirty="0"/>
          </a:p>
          <a:p>
            <a:endParaRPr lang="en-US" altLang="zh-CN" dirty="0"/>
          </a:p>
          <a:p>
            <a:endParaRPr lang="zh-CN" altLang="zh-CN" dirty="0"/>
          </a:p>
          <a:p>
            <a:endParaRPr lang="zh-CN" altLang="zh-CN" dirty="0"/>
          </a:p>
          <a:p>
            <a:endParaRPr lang="zh-CN" altLang="zh-CN" dirty="0"/>
          </a:p>
          <a:p>
            <a:endParaRPr lang="zh-CN" altLang="en-US" dirty="0"/>
          </a:p>
        </p:txBody>
      </p:sp>
      <p:graphicFrame>
        <p:nvGraphicFramePr>
          <p:cNvPr id="2" name="表格 1">
            <a:extLst>
              <a:ext uri="{FF2B5EF4-FFF2-40B4-BE49-F238E27FC236}">
                <a16:creationId xmlns:a16="http://schemas.microsoft.com/office/drawing/2014/main" id="{23BF57F3-34C7-44ED-A975-20E5318086EA}"/>
              </a:ext>
            </a:extLst>
          </p:cNvPr>
          <p:cNvGraphicFramePr>
            <a:graphicFrameLocks noGrp="1"/>
          </p:cNvGraphicFramePr>
          <p:nvPr/>
        </p:nvGraphicFramePr>
        <p:xfrm>
          <a:off x="2282404" y="680961"/>
          <a:ext cx="7854140" cy="5496078"/>
        </p:xfrm>
        <a:graphic>
          <a:graphicData uri="http://schemas.openxmlformats.org/drawingml/2006/table">
            <a:tbl>
              <a:tblPr>
                <a:tableStyleId>{5DA37D80-6434-44D0-A028-1B22A696006F}</a:tableStyleId>
              </a:tblPr>
              <a:tblGrid>
                <a:gridCol w="1060871">
                  <a:extLst>
                    <a:ext uri="{9D8B030D-6E8A-4147-A177-3AD203B41FA5}">
                      <a16:colId xmlns:a16="http://schemas.microsoft.com/office/drawing/2014/main" val="1163170832"/>
                    </a:ext>
                  </a:extLst>
                </a:gridCol>
                <a:gridCol w="3999144">
                  <a:extLst>
                    <a:ext uri="{9D8B030D-6E8A-4147-A177-3AD203B41FA5}">
                      <a16:colId xmlns:a16="http://schemas.microsoft.com/office/drawing/2014/main" val="1077796885"/>
                    </a:ext>
                  </a:extLst>
                </a:gridCol>
                <a:gridCol w="2794125">
                  <a:extLst>
                    <a:ext uri="{9D8B030D-6E8A-4147-A177-3AD203B41FA5}">
                      <a16:colId xmlns:a16="http://schemas.microsoft.com/office/drawing/2014/main" val="2689928947"/>
                    </a:ext>
                  </a:extLst>
                </a:gridCol>
              </a:tblGrid>
              <a:tr h="249822">
                <a:tc>
                  <a:txBody>
                    <a:bodyPr/>
                    <a:lstStyle/>
                    <a:p>
                      <a:pPr algn="l">
                        <a:spcAft>
                          <a:spcPts val="0"/>
                        </a:spcAft>
                      </a:pPr>
                      <a:r>
                        <a:rPr lang="en-US" sz="1600" kern="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dirty="0">
                          <a:effectLst/>
                          <a:latin typeface="微软雅黑" panose="020B0503020204020204" pitchFamily="34" charset="-122"/>
                          <a:ea typeface="微软雅黑" panose="020B0503020204020204" pitchFamily="34" charset="-122"/>
                        </a:rPr>
                        <a:t>有效等价类</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dirty="0">
                          <a:effectLst/>
                          <a:latin typeface="微软雅黑" panose="020B0503020204020204" pitchFamily="34" charset="-122"/>
                          <a:ea typeface="微软雅黑" panose="020B0503020204020204" pitchFamily="34" charset="-122"/>
                        </a:rPr>
                        <a:t>无效等价类</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extLst>
                  <a:ext uri="{0D108BD9-81ED-4DB2-BD59-A6C34878D82A}">
                    <a16:rowId xmlns:a16="http://schemas.microsoft.com/office/drawing/2014/main" val="3910680897"/>
                  </a:ext>
                </a:extLst>
              </a:tr>
              <a:tr h="249822">
                <a:tc rowSpan="2">
                  <a:txBody>
                    <a:bodyPr/>
                    <a:lstStyle/>
                    <a:p>
                      <a:pPr algn="ctr">
                        <a:spcAft>
                          <a:spcPts val="0"/>
                        </a:spcAft>
                      </a:pPr>
                      <a:r>
                        <a:rPr lang="zh-CN" sz="1600" kern="0" dirty="0">
                          <a:effectLst/>
                          <a:latin typeface="微软雅黑" panose="020B0503020204020204" pitchFamily="34" charset="-122"/>
                          <a:ea typeface="微软雅黑" panose="020B0503020204020204" pitchFamily="34" charset="-122"/>
                        </a:rPr>
                        <a:t>用户注册</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1</a:t>
                      </a:r>
                      <a:r>
                        <a:rPr lang="zh-CN" sz="1600" kern="0" dirty="0">
                          <a:solidFill>
                            <a:srgbClr val="000000"/>
                          </a:solidFill>
                          <a:effectLst/>
                          <a:latin typeface="微软雅黑" panose="020B0503020204020204" pitchFamily="34" charset="-122"/>
                          <a:ea typeface="微软雅黑" panose="020B0503020204020204" pitchFamily="34" charset="-122"/>
                        </a:rPr>
                        <a:t>）在账户栏输入数字、字母、下划线等</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rowSpan="2">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1</a:t>
                      </a:r>
                      <a:r>
                        <a:rPr lang="zh-CN" sz="1600" kern="0" dirty="0">
                          <a:solidFill>
                            <a:srgbClr val="000000"/>
                          </a:solidFill>
                          <a:effectLst/>
                          <a:latin typeface="微软雅黑" panose="020B0503020204020204" pitchFamily="34" charset="-122"/>
                          <a:ea typeface="微软雅黑" panose="020B0503020204020204" pitchFamily="34" charset="-122"/>
                        </a:rPr>
                        <a:t>６）不输入任何内容</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（１７）非法字符</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（１８）输入空格</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28961407"/>
                  </a:ext>
                </a:extLst>
              </a:tr>
              <a:tr h="499643">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a:t>
                      </a:r>
                      <a:r>
                        <a:rPr lang="en-US" sz="1600" kern="0">
                          <a:solidFill>
                            <a:srgbClr val="000000"/>
                          </a:solidFill>
                          <a:effectLst/>
                          <a:latin typeface="微软雅黑" panose="020B0503020204020204" pitchFamily="34" charset="-122"/>
                          <a:ea typeface="微软雅黑" panose="020B0503020204020204" pitchFamily="34" charset="-122"/>
                        </a:rPr>
                        <a:t>2</a:t>
                      </a:r>
                      <a:r>
                        <a:rPr lang="zh-CN" sz="1600" kern="0">
                          <a:solidFill>
                            <a:srgbClr val="000000"/>
                          </a:solidFill>
                          <a:effectLst/>
                          <a:latin typeface="微软雅黑" panose="020B0503020204020204" pitchFamily="34" charset="-122"/>
                          <a:ea typeface="微软雅黑" panose="020B0503020204020204" pitchFamily="34" charset="-122"/>
                        </a:rPr>
                        <a:t>）在密码栏输入数字、字母、下划线等</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pPr algn="l">
                        <a:spcAft>
                          <a:spcPts val="0"/>
                        </a:spcAft>
                      </a:pP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17617312"/>
                  </a:ext>
                </a:extLst>
              </a:tr>
              <a:tr h="249822">
                <a:tc rowSpan="2">
                  <a:txBody>
                    <a:bodyPr/>
                    <a:lstStyle/>
                    <a:p>
                      <a:pPr algn="ctr">
                        <a:spcAft>
                          <a:spcPts val="0"/>
                        </a:spcAft>
                      </a:pPr>
                      <a:r>
                        <a:rPr lang="zh-CN" sz="1600" kern="0">
                          <a:effectLst/>
                          <a:latin typeface="微软雅黑" panose="020B0503020204020204" pitchFamily="34" charset="-122"/>
                          <a:ea typeface="微软雅黑" panose="020B0503020204020204" pitchFamily="34" charset="-122"/>
                        </a:rPr>
                        <a:t>用户登录</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（３）在账户栏输入数字、字母、下划线等</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rowSpan="2">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（１９）不输入任何内容</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2</a:t>
                      </a:r>
                      <a:r>
                        <a:rPr lang="zh-CN" sz="1600" kern="0" dirty="0">
                          <a:solidFill>
                            <a:srgbClr val="000000"/>
                          </a:solidFill>
                          <a:effectLst/>
                          <a:latin typeface="微软雅黑" panose="020B0503020204020204" pitchFamily="34" charset="-122"/>
                          <a:ea typeface="微软雅黑" panose="020B0503020204020204" pitchFamily="34" charset="-122"/>
                        </a:rPr>
                        <a:t>０）非法字符</a:t>
                      </a:r>
                      <a:endParaRPr lang="zh-CN" sz="1600" kern="100" dirty="0">
                        <a:effectLst/>
                        <a:latin typeface="微软雅黑" panose="020B0503020204020204" pitchFamily="34" charset="-122"/>
                        <a:ea typeface="微软雅黑" panose="020B0503020204020204" pitchFamily="34" charset="-122"/>
                      </a:endParaRPr>
                    </a:p>
                    <a:p>
                      <a:pPr algn="just">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2</a:t>
                      </a:r>
                      <a:r>
                        <a:rPr lang="zh-CN" sz="1600" kern="0" dirty="0">
                          <a:solidFill>
                            <a:srgbClr val="000000"/>
                          </a:solidFill>
                          <a:effectLst/>
                          <a:latin typeface="微软雅黑" panose="020B0503020204020204" pitchFamily="34" charset="-122"/>
                          <a:ea typeface="微软雅黑" panose="020B0503020204020204" pitchFamily="34" charset="-122"/>
                        </a:rPr>
                        <a:t>１）输入空格</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60883277"/>
                  </a:ext>
                </a:extLst>
              </a:tr>
              <a:tr h="499643">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（４）在密码栏输入数字、字母、下划线等</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pPr algn="just">
                        <a:spcAft>
                          <a:spcPts val="0"/>
                        </a:spcAft>
                      </a:pP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68034229"/>
                  </a:ext>
                </a:extLst>
              </a:tr>
              <a:tr h="249822">
                <a:tc rowSpan="2">
                  <a:txBody>
                    <a:bodyPr/>
                    <a:lstStyle/>
                    <a:p>
                      <a:pPr algn="ctr">
                        <a:spcAft>
                          <a:spcPts val="0"/>
                        </a:spcAft>
                      </a:pPr>
                      <a:r>
                        <a:rPr lang="zh-CN" sz="1600" kern="0">
                          <a:effectLst/>
                          <a:latin typeface="微软雅黑" panose="020B0503020204020204" pitchFamily="34" charset="-122"/>
                          <a:ea typeface="微软雅黑" panose="020B0503020204020204" pitchFamily="34" charset="-122"/>
                        </a:rPr>
                        <a:t>商品注册</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（５）在商品</a:t>
                      </a:r>
                      <a:r>
                        <a:rPr lang="en-US" sz="1600" kern="0">
                          <a:solidFill>
                            <a:srgbClr val="000000"/>
                          </a:solidFill>
                          <a:effectLst/>
                          <a:latin typeface="微软雅黑" panose="020B0503020204020204" pitchFamily="34" charset="-122"/>
                          <a:ea typeface="微软雅黑" panose="020B0503020204020204" pitchFamily="34" charset="-122"/>
                        </a:rPr>
                        <a:t>ID</a:t>
                      </a:r>
                      <a:r>
                        <a:rPr lang="zh-CN" sz="1600" kern="0">
                          <a:solidFill>
                            <a:srgbClr val="000000"/>
                          </a:solidFill>
                          <a:effectLst/>
                          <a:latin typeface="微软雅黑" panose="020B0503020204020204" pitchFamily="34" charset="-122"/>
                          <a:ea typeface="微软雅黑" panose="020B0503020204020204" pitchFamily="34" charset="-122"/>
                        </a:rPr>
                        <a:t>栏输入数字</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rowSpan="2">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2</a:t>
                      </a:r>
                      <a:r>
                        <a:rPr lang="zh-CN" sz="1600" kern="0" dirty="0">
                          <a:solidFill>
                            <a:srgbClr val="000000"/>
                          </a:solidFill>
                          <a:effectLst/>
                          <a:latin typeface="微软雅黑" panose="020B0503020204020204" pitchFamily="34" charset="-122"/>
                          <a:ea typeface="微软雅黑" panose="020B0503020204020204" pitchFamily="34" charset="-122"/>
                        </a:rPr>
                        <a:t>２）不输入任何内容</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2</a:t>
                      </a:r>
                      <a:r>
                        <a:rPr lang="zh-CN" sz="1600" kern="0" dirty="0">
                          <a:solidFill>
                            <a:srgbClr val="000000"/>
                          </a:solidFill>
                          <a:effectLst/>
                          <a:latin typeface="微软雅黑" panose="020B0503020204020204" pitchFamily="34" charset="-122"/>
                          <a:ea typeface="微软雅黑" panose="020B0503020204020204" pitchFamily="34" charset="-122"/>
                        </a:rPr>
                        <a:t>３）非法商品</a:t>
                      </a:r>
                      <a:r>
                        <a:rPr lang="en-US" sz="1600" kern="0" dirty="0">
                          <a:solidFill>
                            <a:srgbClr val="000000"/>
                          </a:solidFill>
                          <a:effectLst/>
                          <a:latin typeface="微软雅黑" panose="020B0503020204020204" pitchFamily="34" charset="-122"/>
                          <a:ea typeface="微软雅黑" panose="020B0503020204020204" pitchFamily="34" charset="-122"/>
                        </a:rPr>
                        <a:t>ID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50010962"/>
                  </a:ext>
                </a:extLst>
              </a:tr>
              <a:tr h="249822">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（６）在商品描述栏输入字符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pPr algn="l">
                        <a:spcAft>
                          <a:spcPts val="0"/>
                        </a:spcAft>
                      </a:pP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058319055"/>
                  </a:ext>
                </a:extLst>
              </a:tr>
              <a:tr h="249822">
                <a:tc rowSpan="2">
                  <a:txBody>
                    <a:bodyPr/>
                    <a:lstStyle/>
                    <a:p>
                      <a:pPr algn="ctr">
                        <a:spcAft>
                          <a:spcPts val="0"/>
                        </a:spcAft>
                      </a:pPr>
                      <a:r>
                        <a:rPr lang="zh-CN" sz="1600" kern="0">
                          <a:effectLst/>
                          <a:latin typeface="微软雅黑" panose="020B0503020204020204" pitchFamily="34" charset="-122"/>
                          <a:ea typeface="微软雅黑" panose="020B0503020204020204" pitchFamily="34" charset="-122"/>
                        </a:rPr>
                        <a:t>厂家授权港口</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（７）在商品</a:t>
                      </a:r>
                      <a:r>
                        <a:rPr lang="en-US" sz="1600" kern="0">
                          <a:solidFill>
                            <a:srgbClr val="000000"/>
                          </a:solidFill>
                          <a:effectLst/>
                          <a:latin typeface="微软雅黑" panose="020B0503020204020204" pitchFamily="34" charset="-122"/>
                          <a:ea typeface="微软雅黑" panose="020B0503020204020204" pitchFamily="34" charset="-122"/>
                        </a:rPr>
                        <a:t>ID</a:t>
                      </a:r>
                      <a:r>
                        <a:rPr lang="zh-CN" sz="1600" kern="0">
                          <a:solidFill>
                            <a:srgbClr val="000000"/>
                          </a:solidFill>
                          <a:effectLst/>
                          <a:latin typeface="微软雅黑" panose="020B0503020204020204" pitchFamily="34" charset="-122"/>
                          <a:ea typeface="微软雅黑" panose="020B0503020204020204" pitchFamily="34" charset="-122"/>
                        </a:rPr>
                        <a:t>栏输入数字</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rowSpan="2">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2</a:t>
                      </a:r>
                      <a:r>
                        <a:rPr lang="zh-CN" sz="1600" kern="0" dirty="0">
                          <a:solidFill>
                            <a:srgbClr val="000000"/>
                          </a:solidFill>
                          <a:effectLst/>
                          <a:latin typeface="微软雅黑" panose="020B0503020204020204" pitchFamily="34" charset="-122"/>
                          <a:ea typeface="微软雅黑" panose="020B0503020204020204" pitchFamily="34" charset="-122"/>
                        </a:rPr>
                        <a:t>４）不输入任何内容</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（２５）非法港口名称</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（２６）非法字符</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3724997"/>
                  </a:ext>
                </a:extLst>
              </a:tr>
              <a:tr h="499643">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（８）在授权港口栏输入港口名称</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pPr algn="l">
                        <a:spcAft>
                          <a:spcPts val="0"/>
                        </a:spcAft>
                      </a:pP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8357863"/>
                  </a:ext>
                </a:extLst>
              </a:tr>
              <a:tr h="249822">
                <a:tc rowSpan="3">
                  <a:txBody>
                    <a:bodyPr/>
                    <a:lstStyle/>
                    <a:p>
                      <a:pPr algn="ctr">
                        <a:spcAft>
                          <a:spcPts val="0"/>
                        </a:spcAft>
                      </a:pPr>
                      <a:r>
                        <a:rPr lang="zh-CN" sz="1600" kern="0">
                          <a:effectLst/>
                          <a:latin typeface="微软雅黑" panose="020B0503020204020204" pitchFamily="34" charset="-122"/>
                          <a:ea typeface="微软雅黑" panose="020B0503020204020204" pitchFamily="34" charset="-122"/>
                        </a:rPr>
                        <a:t>新建物流</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（９）在商品</a:t>
                      </a:r>
                      <a:r>
                        <a:rPr lang="en-US" sz="1600" kern="0">
                          <a:solidFill>
                            <a:srgbClr val="000000"/>
                          </a:solidFill>
                          <a:effectLst/>
                          <a:latin typeface="微软雅黑" panose="020B0503020204020204" pitchFamily="34" charset="-122"/>
                          <a:ea typeface="微软雅黑" panose="020B0503020204020204" pitchFamily="34" charset="-122"/>
                        </a:rPr>
                        <a:t>ID</a:t>
                      </a:r>
                      <a:r>
                        <a:rPr lang="zh-CN" sz="1600" kern="0">
                          <a:solidFill>
                            <a:srgbClr val="000000"/>
                          </a:solidFill>
                          <a:effectLst/>
                          <a:latin typeface="微软雅黑" panose="020B0503020204020204" pitchFamily="34" charset="-122"/>
                          <a:ea typeface="微软雅黑" panose="020B0503020204020204" pitchFamily="34" charset="-122"/>
                        </a:rPr>
                        <a:t>栏输入数字</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rowSpan="3">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（２７）不输入任何内容</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（２８）非法商品</a:t>
                      </a:r>
                      <a:r>
                        <a:rPr lang="en-US" sz="1600" kern="0" dirty="0">
                          <a:solidFill>
                            <a:srgbClr val="000000"/>
                          </a:solidFill>
                          <a:effectLst/>
                          <a:latin typeface="微软雅黑" panose="020B0503020204020204" pitchFamily="34" charset="-122"/>
                          <a:ea typeface="微软雅黑" panose="020B0503020204020204" pitchFamily="34" charset="-122"/>
                        </a:rPr>
                        <a:t>ID</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（２９）非法出厂时间</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（３０）非法地点</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5123183"/>
                  </a:ext>
                </a:extLst>
              </a:tr>
              <a:tr h="249822">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（１０）在出厂时间栏输入时间（年月日）</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pPr algn="l">
                        <a:spcAft>
                          <a:spcPts val="0"/>
                        </a:spcAft>
                      </a:pP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068652983"/>
                  </a:ext>
                </a:extLst>
              </a:tr>
              <a:tr h="499643">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a:t>
                      </a:r>
                      <a:r>
                        <a:rPr lang="en-US" sz="1600" kern="0">
                          <a:solidFill>
                            <a:srgbClr val="000000"/>
                          </a:solidFill>
                          <a:effectLst/>
                          <a:latin typeface="微软雅黑" panose="020B0503020204020204" pitchFamily="34" charset="-122"/>
                          <a:ea typeface="微软雅黑" panose="020B0503020204020204" pitchFamily="34" charset="-122"/>
                        </a:rPr>
                        <a:t>1</a:t>
                      </a:r>
                      <a:r>
                        <a:rPr lang="zh-CN" sz="1600" kern="0">
                          <a:solidFill>
                            <a:srgbClr val="000000"/>
                          </a:solidFill>
                          <a:effectLst/>
                          <a:latin typeface="微软雅黑" panose="020B0503020204020204" pitchFamily="34" charset="-122"/>
                          <a:ea typeface="微软雅黑" panose="020B0503020204020204" pitchFamily="34" charset="-122"/>
                        </a:rPr>
                        <a:t>１）在出厂地点栏输入地点</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pPr algn="l">
                        <a:spcAft>
                          <a:spcPts val="0"/>
                        </a:spcAft>
                      </a:pP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16409700"/>
                  </a:ext>
                </a:extLst>
              </a:tr>
              <a:tr h="499643">
                <a:tc>
                  <a:txBody>
                    <a:bodyPr/>
                    <a:lstStyle/>
                    <a:p>
                      <a:pPr algn="ctr">
                        <a:spcAft>
                          <a:spcPts val="0"/>
                        </a:spcAft>
                      </a:pPr>
                      <a:r>
                        <a:rPr lang="zh-CN" sz="1600" kern="0">
                          <a:effectLst/>
                          <a:latin typeface="微软雅黑" panose="020B0503020204020204" pitchFamily="34" charset="-122"/>
                          <a:ea typeface="微软雅黑" panose="020B0503020204020204" pitchFamily="34" charset="-122"/>
                        </a:rPr>
                        <a:t>物流查询</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a:t>
                      </a:r>
                      <a:r>
                        <a:rPr lang="en-US" sz="1600" kern="0">
                          <a:solidFill>
                            <a:srgbClr val="000000"/>
                          </a:solidFill>
                          <a:effectLst/>
                          <a:latin typeface="微软雅黑" panose="020B0503020204020204" pitchFamily="34" charset="-122"/>
                          <a:ea typeface="微软雅黑" panose="020B0503020204020204" pitchFamily="34" charset="-122"/>
                        </a:rPr>
                        <a:t>1</a:t>
                      </a:r>
                      <a:r>
                        <a:rPr lang="zh-CN" sz="1600" kern="0">
                          <a:solidFill>
                            <a:srgbClr val="000000"/>
                          </a:solidFill>
                          <a:effectLst/>
                          <a:latin typeface="微软雅黑" panose="020B0503020204020204" pitchFamily="34" charset="-122"/>
                          <a:ea typeface="微软雅黑" panose="020B0503020204020204" pitchFamily="34" charset="-122"/>
                        </a:rPr>
                        <a:t>２）在商品</a:t>
                      </a:r>
                      <a:r>
                        <a:rPr lang="en-US" sz="1600" kern="0">
                          <a:solidFill>
                            <a:srgbClr val="000000"/>
                          </a:solidFill>
                          <a:effectLst/>
                          <a:latin typeface="微软雅黑" panose="020B0503020204020204" pitchFamily="34" charset="-122"/>
                          <a:ea typeface="微软雅黑" panose="020B0503020204020204" pitchFamily="34" charset="-122"/>
                        </a:rPr>
                        <a:t>ID</a:t>
                      </a:r>
                      <a:r>
                        <a:rPr lang="zh-CN" sz="1600" kern="0">
                          <a:solidFill>
                            <a:srgbClr val="000000"/>
                          </a:solidFill>
                          <a:effectLst/>
                          <a:latin typeface="微软雅黑" panose="020B0503020204020204" pitchFamily="34" charset="-122"/>
                          <a:ea typeface="微软雅黑" panose="020B0503020204020204" pitchFamily="34" charset="-122"/>
                        </a:rPr>
                        <a:t>栏输入数字</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（３１）不输入任何内容</a:t>
                      </a:r>
                      <a:endParaRPr lang="zh-CN" sz="1600" kern="100">
                        <a:effectLst/>
                        <a:latin typeface="微软雅黑" panose="020B0503020204020204" pitchFamily="34" charset="-122"/>
                        <a:ea typeface="微软雅黑" panose="020B0503020204020204" pitchFamily="34" charset="-122"/>
                      </a:endParaRPr>
                    </a:p>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（３２）非法商品</a:t>
                      </a:r>
                      <a:r>
                        <a:rPr lang="en-US" sz="1600" kern="0">
                          <a:solidFill>
                            <a:srgbClr val="000000"/>
                          </a:solidFill>
                          <a:effectLst/>
                          <a:latin typeface="微软雅黑" panose="020B0503020204020204" pitchFamily="34" charset="-122"/>
                          <a:ea typeface="微软雅黑" panose="020B0503020204020204" pitchFamily="34" charset="-122"/>
                        </a:rPr>
                        <a:t>ID</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8352375"/>
                  </a:ext>
                </a:extLst>
              </a:tr>
              <a:tr h="249822">
                <a:tc rowSpan="3">
                  <a:txBody>
                    <a:bodyPr/>
                    <a:lstStyle/>
                    <a:p>
                      <a:pPr algn="ctr">
                        <a:spcAft>
                          <a:spcPts val="0"/>
                        </a:spcAft>
                      </a:pPr>
                      <a:r>
                        <a:rPr lang="zh-CN" sz="1600" kern="0">
                          <a:effectLst/>
                          <a:latin typeface="微软雅黑" panose="020B0503020204020204" pitchFamily="34" charset="-122"/>
                          <a:ea typeface="微软雅黑" panose="020B0503020204020204" pitchFamily="34" charset="-122"/>
                        </a:rPr>
                        <a:t>添加节点</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172" marR="44172" marT="0" marB="0"/>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（１３）在商品</a:t>
                      </a:r>
                      <a:r>
                        <a:rPr lang="en-US" sz="1600" kern="0">
                          <a:solidFill>
                            <a:srgbClr val="000000"/>
                          </a:solidFill>
                          <a:effectLst/>
                          <a:latin typeface="微软雅黑" panose="020B0503020204020204" pitchFamily="34" charset="-122"/>
                          <a:ea typeface="微软雅黑" panose="020B0503020204020204" pitchFamily="34" charset="-122"/>
                        </a:rPr>
                        <a:t>ID</a:t>
                      </a:r>
                      <a:r>
                        <a:rPr lang="zh-CN" sz="1600" kern="0">
                          <a:solidFill>
                            <a:srgbClr val="000000"/>
                          </a:solidFill>
                          <a:effectLst/>
                          <a:latin typeface="微软雅黑" panose="020B0503020204020204" pitchFamily="34" charset="-122"/>
                          <a:ea typeface="微软雅黑" panose="020B0503020204020204" pitchFamily="34" charset="-122"/>
                        </a:rPr>
                        <a:t>栏输入数字</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rowSpan="3">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（３３）不输入任何内容</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（３４）非法商品</a:t>
                      </a:r>
                      <a:r>
                        <a:rPr lang="en-US" sz="1600" kern="0" dirty="0">
                          <a:solidFill>
                            <a:srgbClr val="000000"/>
                          </a:solidFill>
                          <a:effectLst/>
                          <a:latin typeface="微软雅黑" panose="020B0503020204020204" pitchFamily="34" charset="-122"/>
                          <a:ea typeface="微软雅黑" panose="020B0503020204020204" pitchFamily="34" charset="-122"/>
                        </a:rPr>
                        <a:t>ID</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（３５）非法入港时间</a:t>
                      </a:r>
                      <a:endParaRPr lang="zh-CN" sz="1600" kern="100" dirty="0">
                        <a:effectLst/>
                        <a:latin typeface="微软雅黑" panose="020B0503020204020204" pitchFamily="34" charset="-122"/>
                        <a:ea typeface="微软雅黑" panose="020B0503020204020204" pitchFamily="34" charset="-122"/>
                      </a:endParaRPr>
                    </a:p>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（３６）非法出港时间</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88527536"/>
                  </a:ext>
                </a:extLst>
              </a:tr>
              <a:tr h="249822">
                <a:tc vMerge="1">
                  <a:txBody>
                    <a:bodyPr/>
                    <a:lstStyle/>
                    <a:p>
                      <a:endParaRPr lang="zh-CN" altLang="en-US"/>
                    </a:p>
                  </a:txBody>
                  <a:tcPr/>
                </a:tc>
                <a:tc>
                  <a:txBody>
                    <a:bodyPr/>
                    <a:lstStyle/>
                    <a:p>
                      <a:pPr algn="l">
                        <a:spcAft>
                          <a:spcPts val="0"/>
                        </a:spcAft>
                      </a:pPr>
                      <a:r>
                        <a:rPr lang="zh-CN" sz="1600" kern="0">
                          <a:solidFill>
                            <a:srgbClr val="000000"/>
                          </a:solidFill>
                          <a:effectLst/>
                          <a:latin typeface="微软雅黑" panose="020B0503020204020204" pitchFamily="34" charset="-122"/>
                          <a:ea typeface="微软雅黑" panose="020B0503020204020204" pitchFamily="34" charset="-122"/>
                        </a:rPr>
                        <a:t>（１４）在入港时间栏输入时间（年月日）</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05465525"/>
                  </a:ext>
                </a:extLst>
              </a:tr>
              <a:tr h="499643">
                <a:tc vMerge="1">
                  <a:txBody>
                    <a:bodyPr/>
                    <a:lstStyle/>
                    <a:p>
                      <a:endParaRPr lang="zh-CN" altLang="en-US"/>
                    </a:p>
                  </a:txBody>
                  <a:tcPr/>
                </a:tc>
                <a:tc>
                  <a:txBody>
                    <a:bodyPr/>
                    <a:lstStyle/>
                    <a:p>
                      <a:pPr algn="l">
                        <a:spcAft>
                          <a:spcPts val="0"/>
                        </a:spcAft>
                      </a:pPr>
                      <a:r>
                        <a:rPr lang="zh-CN" sz="1600" kern="0" dirty="0">
                          <a:solidFill>
                            <a:srgbClr val="000000"/>
                          </a:solidFill>
                          <a:effectLst/>
                          <a:latin typeface="微软雅黑" panose="020B0503020204020204" pitchFamily="34" charset="-122"/>
                          <a:ea typeface="微软雅黑" panose="020B0503020204020204" pitchFamily="34" charset="-122"/>
                        </a:rPr>
                        <a:t>（</a:t>
                      </a:r>
                      <a:r>
                        <a:rPr lang="en-US" sz="1600" kern="0" dirty="0">
                          <a:solidFill>
                            <a:srgbClr val="000000"/>
                          </a:solidFill>
                          <a:effectLst/>
                          <a:latin typeface="微软雅黑" panose="020B0503020204020204" pitchFamily="34" charset="-122"/>
                          <a:ea typeface="微软雅黑" panose="020B0503020204020204" pitchFamily="34" charset="-122"/>
                        </a:rPr>
                        <a:t>1</a:t>
                      </a:r>
                      <a:r>
                        <a:rPr lang="zh-CN" sz="1600" kern="0" dirty="0">
                          <a:solidFill>
                            <a:srgbClr val="000000"/>
                          </a:solidFill>
                          <a:effectLst/>
                          <a:latin typeface="微软雅黑" panose="020B0503020204020204" pitchFamily="34" charset="-122"/>
                          <a:ea typeface="微软雅黑" panose="020B0503020204020204" pitchFamily="34" charset="-122"/>
                        </a:rPr>
                        <a:t>５）在出港时间栏输入时间（年月日）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vMerge="1">
                  <a:txBody>
                    <a:bodyPr/>
                    <a:lstStyle/>
                    <a:p>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37576578"/>
                  </a:ext>
                </a:extLst>
              </a:tr>
            </a:tbl>
          </a:graphicData>
        </a:graphic>
      </p:graphicFrame>
      <p:sp>
        <p:nvSpPr>
          <p:cNvPr id="59" name="文本框 58">
            <a:extLst>
              <a:ext uri="{FF2B5EF4-FFF2-40B4-BE49-F238E27FC236}">
                <a16:creationId xmlns:a16="http://schemas.microsoft.com/office/drawing/2014/main" id="{13FD5883-8486-47F9-86BF-FF6D406E98E4}"/>
              </a:ext>
            </a:extLst>
          </p:cNvPr>
          <p:cNvSpPr txBox="1"/>
          <p:nvPr/>
        </p:nvSpPr>
        <p:spPr>
          <a:xfrm>
            <a:off x="235548" y="2843466"/>
            <a:ext cx="1535503" cy="830997"/>
          </a:xfrm>
          <a:prstGeom prst="rect">
            <a:avLst/>
          </a:prstGeom>
          <a:noFill/>
        </p:spPr>
        <p:txBody>
          <a:bodyPr wrap="square" rtlCol="0">
            <a:spAutoFit/>
          </a:bodyPr>
          <a:lstStyle/>
          <a:p>
            <a:r>
              <a:rPr lang="zh-CN" altLang="en-US" sz="2400" b="1" dirty="0">
                <a:solidFill>
                  <a:srgbClr val="83743D"/>
                </a:solidFill>
                <a:latin typeface="微软雅黑" panose="020B0503020204020204" pitchFamily="34" charset="-122"/>
                <a:ea typeface="微软雅黑" panose="020B0503020204020204" pitchFamily="34" charset="-122"/>
              </a:rPr>
              <a:t>功能测试用例设计</a:t>
            </a:r>
          </a:p>
        </p:txBody>
      </p:sp>
    </p:spTree>
    <p:extLst>
      <p:ext uri="{BB962C8B-B14F-4D97-AF65-F5344CB8AC3E}">
        <p14:creationId xmlns:p14="http://schemas.microsoft.com/office/powerpoint/2010/main" val="18855654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23" name="Group 2">
            <a:extLst>
              <a:ext uri="{FF2B5EF4-FFF2-40B4-BE49-F238E27FC236}">
                <a16:creationId xmlns:a16="http://schemas.microsoft.com/office/drawing/2014/main" id="{3F10DB81-5B03-40A8-8A78-0551FA56AF44}"/>
              </a:ext>
            </a:extLst>
          </p:cNvPr>
          <p:cNvGrpSpPr/>
          <p:nvPr/>
        </p:nvGrpSpPr>
        <p:grpSpPr>
          <a:xfrm>
            <a:off x="5089652" y="2061499"/>
            <a:ext cx="5295665" cy="3172754"/>
            <a:chOff x="4670956" y="2352964"/>
            <a:chExt cx="7060887" cy="4230338"/>
          </a:xfrm>
        </p:grpSpPr>
        <p:grpSp>
          <p:nvGrpSpPr>
            <p:cNvPr id="25" name="Group 70">
              <a:extLst>
                <a:ext uri="{FF2B5EF4-FFF2-40B4-BE49-F238E27FC236}">
                  <a16:creationId xmlns:a16="http://schemas.microsoft.com/office/drawing/2014/main" id="{A64ED3F1-CA68-487A-8EFE-159A39DA785D}"/>
                </a:ext>
              </a:extLst>
            </p:cNvPr>
            <p:cNvGrpSpPr/>
            <p:nvPr/>
          </p:nvGrpSpPr>
          <p:grpSpPr>
            <a:xfrm>
              <a:off x="4670956" y="3526001"/>
              <a:ext cx="118633" cy="76537"/>
              <a:chOff x="4281488" y="4683125"/>
              <a:chExt cx="49213" cy="31750"/>
            </a:xfrm>
            <a:solidFill>
              <a:schemeClr val="bg1"/>
            </a:solidFill>
          </p:grpSpPr>
          <p:sp>
            <p:nvSpPr>
              <p:cNvPr id="52" name="Freeform: Shape 72">
                <a:extLst>
                  <a:ext uri="{FF2B5EF4-FFF2-40B4-BE49-F238E27FC236}">
                    <a16:creationId xmlns:a16="http://schemas.microsoft.com/office/drawing/2014/main" id="{402D3049-500A-40DE-B438-F87738EB4184}"/>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sz="1350"/>
              </a:p>
            </p:txBody>
          </p:sp>
          <p:sp>
            <p:nvSpPr>
              <p:cNvPr id="53" name="Freeform: Shape 74">
                <a:extLst>
                  <a:ext uri="{FF2B5EF4-FFF2-40B4-BE49-F238E27FC236}">
                    <a16:creationId xmlns:a16="http://schemas.microsoft.com/office/drawing/2014/main" id="{DE677280-07F6-44B1-88D5-0D5DBE85AF70}"/>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sz="1350"/>
              </a:p>
            </p:txBody>
          </p:sp>
        </p:grpSp>
        <p:grpSp>
          <p:nvGrpSpPr>
            <p:cNvPr id="27" name="Group 75">
              <a:extLst>
                <a:ext uri="{FF2B5EF4-FFF2-40B4-BE49-F238E27FC236}">
                  <a16:creationId xmlns:a16="http://schemas.microsoft.com/office/drawing/2014/main" id="{6439C840-9535-4B21-AC86-57B022CE5016}"/>
                </a:ext>
              </a:extLst>
            </p:cNvPr>
            <p:cNvGrpSpPr/>
            <p:nvPr/>
          </p:nvGrpSpPr>
          <p:grpSpPr>
            <a:xfrm>
              <a:off x="5893527" y="2352964"/>
              <a:ext cx="478369" cy="392590"/>
              <a:chOff x="2551113" y="4586288"/>
              <a:chExt cx="230188" cy="188912"/>
            </a:xfrm>
            <a:solidFill>
              <a:schemeClr val="bg1"/>
            </a:solidFill>
          </p:grpSpPr>
          <p:sp>
            <p:nvSpPr>
              <p:cNvPr id="44" name="Oval 76">
                <a:extLst>
                  <a:ext uri="{FF2B5EF4-FFF2-40B4-BE49-F238E27FC236}">
                    <a16:creationId xmlns:a16="http://schemas.microsoft.com/office/drawing/2014/main" id="{4EEF31CB-E422-4AC1-BB90-C5AF4EF9B76A}"/>
                  </a:ext>
                </a:extLst>
              </p:cNvPr>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sz="1350"/>
              </a:p>
            </p:txBody>
          </p:sp>
          <p:sp>
            <p:nvSpPr>
              <p:cNvPr id="45" name="Freeform: Shape 85">
                <a:extLst>
                  <a:ext uri="{FF2B5EF4-FFF2-40B4-BE49-F238E27FC236}">
                    <a16:creationId xmlns:a16="http://schemas.microsoft.com/office/drawing/2014/main" id="{5DE02271-26EB-4E0C-805F-B5C7B06013CF}"/>
                  </a:ext>
                </a:extLst>
              </p:cNvPr>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sz="1350"/>
              </a:p>
            </p:txBody>
          </p:sp>
          <p:sp>
            <p:nvSpPr>
              <p:cNvPr id="46" name="Oval 86">
                <a:extLst>
                  <a:ext uri="{FF2B5EF4-FFF2-40B4-BE49-F238E27FC236}">
                    <a16:creationId xmlns:a16="http://schemas.microsoft.com/office/drawing/2014/main" id="{FBDB8868-4D61-4CCC-889F-7FBC667FB6B0}"/>
                  </a:ext>
                </a:extLst>
              </p:cNvPr>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sz="1350"/>
              </a:p>
            </p:txBody>
          </p:sp>
          <p:sp>
            <p:nvSpPr>
              <p:cNvPr id="47" name="Freeform: Shape 87">
                <a:extLst>
                  <a:ext uri="{FF2B5EF4-FFF2-40B4-BE49-F238E27FC236}">
                    <a16:creationId xmlns:a16="http://schemas.microsoft.com/office/drawing/2014/main" id="{AD616988-9ECC-4FD9-977D-A0E3B90D21F7}"/>
                  </a:ext>
                </a:extLst>
              </p:cNvPr>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sz="1350"/>
              </a:p>
            </p:txBody>
          </p:sp>
          <p:sp>
            <p:nvSpPr>
              <p:cNvPr id="48" name="Oval 88">
                <a:extLst>
                  <a:ext uri="{FF2B5EF4-FFF2-40B4-BE49-F238E27FC236}">
                    <a16:creationId xmlns:a16="http://schemas.microsoft.com/office/drawing/2014/main" id="{87F5DA72-1EFC-4D81-8993-693BC20C8521}"/>
                  </a:ext>
                </a:extLst>
              </p:cNvPr>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sz="1350"/>
              </a:p>
            </p:txBody>
          </p:sp>
          <p:sp>
            <p:nvSpPr>
              <p:cNvPr id="49" name="Freeform: Shape 89">
                <a:extLst>
                  <a:ext uri="{FF2B5EF4-FFF2-40B4-BE49-F238E27FC236}">
                    <a16:creationId xmlns:a16="http://schemas.microsoft.com/office/drawing/2014/main" id="{3B729711-1E9A-410F-8E3A-698B1F65A56C}"/>
                  </a:ext>
                </a:extLst>
              </p:cNvPr>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sz="1350"/>
              </a:p>
            </p:txBody>
          </p:sp>
          <p:sp>
            <p:nvSpPr>
              <p:cNvPr id="50" name="Freeform: Shape 90">
                <a:extLst>
                  <a:ext uri="{FF2B5EF4-FFF2-40B4-BE49-F238E27FC236}">
                    <a16:creationId xmlns:a16="http://schemas.microsoft.com/office/drawing/2014/main" id="{4733568E-31C5-4826-9DC6-B5DFC2A04798}"/>
                  </a:ext>
                </a:extLst>
              </p:cNvPr>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sz="1350"/>
              </a:p>
            </p:txBody>
          </p:sp>
          <p:sp>
            <p:nvSpPr>
              <p:cNvPr id="51" name="Freeform: Shape 91">
                <a:extLst>
                  <a:ext uri="{FF2B5EF4-FFF2-40B4-BE49-F238E27FC236}">
                    <a16:creationId xmlns:a16="http://schemas.microsoft.com/office/drawing/2014/main" id="{67677785-1E18-4FDF-BBEC-F8E4B98CF344}"/>
                  </a:ext>
                </a:extLst>
              </p:cNvPr>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sz="1350"/>
              </a:p>
            </p:txBody>
          </p:sp>
        </p:grpSp>
        <p:grpSp>
          <p:nvGrpSpPr>
            <p:cNvPr id="28" name="Group 92">
              <a:extLst>
                <a:ext uri="{FF2B5EF4-FFF2-40B4-BE49-F238E27FC236}">
                  <a16:creationId xmlns:a16="http://schemas.microsoft.com/office/drawing/2014/main" id="{8D444227-B399-4019-9D37-606395D39DA2}"/>
                </a:ext>
              </a:extLst>
            </p:cNvPr>
            <p:cNvGrpSpPr/>
            <p:nvPr/>
          </p:nvGrpSpPr>
          <p:grpSpPr>
            <a:xfrm>
              <a:off x="7639755" y="3620487"/>
              <a:ext cx="198995" cy="329099"/>
              <a:chOff x="5073651" y="4605338"/>
              <a:chExt cx="82550" cy="136524"/>
            </a:xfrm>
            <a:solidFill>
              <a:schemeClr val="bg1"/>
            </a:solidFill>
          </p:grpSpPr>
          <p:sp>
            <p:nvSpPr>
              <p:cNvPr id="37" name="Oval 93">
                <a:extLst>
                  <a:ext uri="{FF2B5EF4-FFF2-40B4-BE49-F238E27FC236}">
                    <a16:creationId xmlns:a16="http://schemas.microsoft.com/office/drawing/2014/main" id="{AB51F217-5A37-4AAA-ABA0-7AABD4FDDCFD}"/>
                  </a:ext>
                </a:extLst>
              </p:cNvPr>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sz="1350"/>
              </a:p>
            </p:txBody>
          </p:sp>
          <p:sp>
            <p:nvSpPr>
              <p:cNvPr id="38" name="Freeform: Shape 95">
                <a:extLst>
                  <a:ext uri="{FF2B5EF4-FFF2-40B4-BE49-F238E27FC236}">
                    <a16:creationId xmlns:a16="http://schemas.microsoft.com/office/drawing/2014/main" id="{F31AFE6B-82DD-4A7A-8DB5-9BF8BE2579FF}"/>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sz="1350"/>
              </a:p>
            </p:txBody>
          </p:sp>
          <p:sp>
            <p:nvSpPr>
              <p:cNvPr id="39" name="Freeform: Shape 96">
                <a:extLst>
                  <a:ext uri="{FF2B5EF4-FFF2-40B4-BE49-F238E27FC236}">
                    <a16:creationId xmlns:a16="http://schemas.microsoft.com/office/drawing/2014/main" id="{7E3E1A65-8CF8-4934-85D3-92835A730910}"/>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sz="1350"/>
              </a:p>
            </p:txBody>
          </p:sp>
          <p:sp>
            <p:nvSpPr>
              <p:cNvPr id="40" name="Freeform: Shape 97">
                <a:extLst>
                  <a:ext uri="{FF2B5EF4-FFF2-40B4-BE49-F238E27FC236}">
                    <a16:creationId xmlns:a16="http://schemas.microsoft.com/office/drawing/2014/main" id="{77AD38AA-60CB-4FB0-A991-AD0AD828BDC8}"/>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sz="1350"/>
              </a:p>
            </p:txBody>
          </p:sp>
          <p:sp>
            <p:nvSpPr>
              <p:cNvPr id="41" name="Freeform: Shape 98">
                <a:extLst>
                  <a:ext uri="{FF2B5EF4-FFF2-40B4-BE49-F238E27FC236}">
                    <a16:creationId xmlns:a16="http://schemas.microsoft.com/office/drawing/2014/main" id="{D12AD602-5649-4792-B569-4A5668683B61}"/>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sz="1350"/>
              </a:p>
            </p:txBody>
          </p:sp>
          <p:sp>
            <p:nvSpPr>
              <p:cNvPr id="42" name="Freeform: Shape 100">
                <a:extLst>
                  <a:ext uri="{FF2B5EF4-FFF2-40B4-BE49-F238E27FC236}">
                    <a16:creationId xmlns:a16="http://schemas.microsoft.com/office/drawing/2014/main" id="{12EF0DA1-0113-42E7-8F96-39292C8C9ED2}"/>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sz="1350"/>
              </a:p>
            </p:txBody>
          </p:sp>
          <p:sp>
            <p:nvSpPr>
              <p:cNvPr id="43" name="Freeform: Shape 101">
                <a:extLst>
                  <a:ext uri="{FF2B5EF4-FFF2-40B4-BE49-F238E27FC236}">
                    <a16:creationId xmlns:a16="http://schemas.microsoft.com/office/drawing/2014/main" id="{C47681AD-1BAA-4D6B-A24B-5912DD5B1335}"/>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sz="1350"/>
              </a:p>
            </p:txBody>
          </p:sp>
        </p:grpSp>
        <p:grpSp>
          <p:nvGrpSpPr>
            <p:cNvPr id="29" name="Group 102">
              <a:extLst>
                <a:ext uri="{FF2B5EF4-FFF2-40B4-BE49-F238E27FC236}">
                  <a16:creationId xmlns:a16="http://schemas.microsoft.com/office/drawing/2014/main" id="{EA3B1954-CB2B-4154-81B7-153AA715BC91}"/>
                </a:ext>
              </a:extLst>
            </p:cNvPr>
            <p:cNvGrpSpPr/>
            <p:nvPr/>
          </p:nvGrpSpPr>
          <p:grpSpPr>
            <a:xfrm>
              <a:off x="6909572" y="5476848"/>
              <a:ext cx="4822271" cy="1106454"/>
              <a:chOff x="3987801" y="4657725"/>
              <a:chExt cx="2000463" cy="459002"/>
            </a:xfrm>
            <a:solidFill>
              <a:schemeClr val="bg1"/>
            </a:solidFill>
          </p:grpSpPr>
          <p:sp>
            <p:nvSpPr>
              <p:cNvPr id="31" name="Oval 103">
                <a:extLst>
                  <a:ext uri="{FF2B5EF4-FFF2-40B4-BE49-F238E27FC236}">
                    <a16:creationId xmlns:a16="http://schemas.microsoft.com/office/drawing/2014/main" id="{5B379289-FDFD-4EE7-964B-4CF20B6F58FE}"/>
                  </a:ext>
                </a:extLst>
              </p:cNvPr>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sz="1350"/>
              </a:p>
            </p:txBody>
          </p:sp>
          <p:sp>
            <p:nvSpPr>
              <p:cNvPr id="32" name="Freeform: Shape 104">
                <a:extLst>
                  <a:ext uri="{FF2B5EF4-FFF2-40B4-BE49-F238E27FC236}">
                    <a16:creationId xmlns:a16="http://schemas.microsoft.com/office/drawing/2014/main" id="{3073BC8D-E6FA-4532-AF0A-9617C74D859E}"/>
                  </a:ext>
                </a:extLst>
              </p:cNvPr>
              <p:cNvSpPr>
                <a:spLocks/>
              </p:cNvSpPr>
              <p:nvPr/>
            </p:nvSpPr>
            <p:spPr bwMode="auto">
              <a:xfrm>
                <a:off x="5932701" y="5013539"/>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sz="1350"/>
              </a:p>
            </p:txBody>
          </p:sp>
          <p:sp>
            <p:nvSpPr>
              <p:cNvPr id="33" name="Oval 105">
                <a:extLst>
                  <a:ext uri="{FF2B5EF4-FFF2-40B4-BE49-F238E27FC236}">
                    <a16:creationId xmlns:a16="http://schemas.microsoft.com/office/drawing/2014/main" id="{C5F90B0F-F731-4E67-9ED9-2FD058791D17}"/>
                  </a:ext>
                </a:extLst>
              </p:cNvPr>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sz="1350"/>
              </a:p>
            </p:txBody>
          </p:sp>
          <p:sp>
            <p:nvSpPr>
              <p:cNvPr id="34" name="Freeform: Shape 106">
                <a:extLst>
                  <a:ext uri="{FF2B5EF4-FFF2-40B4-BE49-F238E27FC236}">
                    <a16:creationId xmlns:a16="http://schemas.microsoft.com/office/drawing/2014/main" id="{12418508-B737-4E8D-97C0-4FEF653ED1BE}"/>
                  </a:ext>
                </a:extLst>
              </p:cNvPr>
              <p:cNvSpPr>
                <a:spLocks/>
              </p:cNvSpPr>
              <p:nvPr/>
            </p:nvSpPr>
            <p:spPr bwMode="auto">
              <a:xfrm>
                <a:off x="5854913" y="5024652"/>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sz="1350"/>
              </a:p>
            </p:txBody>
          </p:sp>
          <p:sp>
            <p:nvSpPr>
              <p:cNvPr id="35" name="Freeform: Shape 107">
                <a:extLst>
                  <a:ext uri="{FF2B5EF4-FFF2-40B4-BE49-F238E27FC236}">
                    <a16:creationId xmlns:a16="http://schemas.microsoft.com/office/drawing/2014/main" id="{91EF99A4-A259-4095-9A68-AB2E1908D138}"/>
                  </a:ext>
                </a:extLst>
              </p:cNvPr>
              <p:cNvSpPr>
                <a:spLocks/>
              </p:cNvSpPr>
              <p:nvPr/>
            </p:nvSpPr>
            <p:spPr bwMode="auto">
              <a:xfrm>
                <a:off x="5840626" y="4923052"/>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sz="1350"/>
              </a:p>
            </p:txBody>
          </p:sp>
          <p:sp>
            <p:nvSpPr>
              <p:cNvPr id="36" name="Freeform: Shape 108">
                <a:extLst>
                  <a:ext uri="{FF2B5EF4-FFF2-40B4-BE49-F238E27FC236}">
                    <a16:creationId xmlns:a16="http://schemas.microsoft.com/office/drawing/2014/main" id="{D0791AA0-790C-47B5-A9D0-659969FEFDD0}"/>
                  </a:ext>
                </a:extLst>
              </p:cNvPr>
              <p:cNvSpPr>
                <a:spLocks/>
              </p:cNvSpPr>
              <p:nvPr/>
            </p:nvSpPr>
            <p:spPr bwMode="auto">
              <a:xfrm>
                <a:off x="5924763" y="4946862"/>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sz="1350"/>
              </a:p>
            </p:txBody>
          </p:sp>
        </p:grpSp>
        <p:sp>
          <p:nvSpPr>
            <p:cNvPr id="30" name="Freeform: Shape 112">
              <a:extLst>
                <a:ext uri="{FF2B5EF4-FFF2-40B4-BE49-F238E27FC236}">
                  <a16:creationId xmlns:a16="http://schemas.microsoft.com/office/drawing/2014/main" id="{4314D711-8D11-4E33-81B0-838100A4388D}"/>
                </a:ext>
              </a:extLst>
            </p:cNvPr>
            <p:cNvSpPr>
              <a:spLocks/>
            </p:cNvSpPr>
            <p:nvPr/>
          </p:nvSpPr>
          <p:spPr bwMode="auto">
            <a:xfrm>
              <a:off x="4996133" y="5312523"/>
              <a:ext cx="108900" cy="90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solidFill>
              <a:schemeClr val="bg1"/>
            </a:solidFill>
            <a:ln w="9525">
              <a:noFill/>
              <a:round/>
              <a:headEnd/>
              <a:tailEnd/>
            </a:ln>
          </p:spPr>
          <p:txBody>
            <a:bodyPr anchor="ctr"/>
            <a:lstStyle/>
            <a:p>
              <a:pPr algn="ctr"/>
              <a:endParaRPr sz="1350"/>
            </a:p>
          </p:txBody>
        </p:sp>
      </p:grpSp>
      <p:sp>
        <p:nvSpPr>
          <p:cNvPr id="54" name="文本框 53">
            <a:extLst>
              <a:ext uri="{FF2B5EF4-FFF2-40B4-BE49-F238E27FC236}">
                <a16:creationId xmlns:a16="http://schemas.microsoft.com/office/drawing/2014/main" id="{F00CB10A-339C-419E-924D-48BD9C658FF4}"/>
              </a:ext>
            </a:extLst>
          </p:cNvPr>
          <p:cNvSpPr txBox="1"/>
          <p:nvPr/>
        </p:nvSpPr>
        <p:spPr>
          <a:xfrm>
            <a:off x="2214031" y="865226"/>
            <a:ext cx="7854139" cy="1754326"/>
          </a:xfrm>
          <a:prstGeom prst="rect">
            <a:avLst/>
          </a:prstGeom>
          <a:noFill/>
        </p:spPr>
        <p:txBody>
          <a:bodyPr wrap="square" rtlCol="0">
            <a:spAutoFit/>
          </a:bodyPr>
          <a:lstStyle/>
          <a:p>
            <a:endParaRPr lang="en-US" altLang="zh-CN" dirty="0"/>
          </a:p>
          <a:p>
            <a:endParaRPr lang="en-US" altLang="zh-CN" dirty="0"/>
          </a:p>
          <a:p>
            <a:endParaRPr lang="zh-CN" altLang="zh-CN" dirty="0"/>
          </a:p>
          <a:p>
            <a:endParaRPr lang="zh-CN" altLang="zh-CN" dirty="0"/>
          </a:p>
          <a:p>
            <a:endParaRPr lang="zh-CN" altLang="zh-CN" dirty="0"/>
          </a:p>
          <a:p>
            <a:endParaRPr lang="zh-CN" altLang="en-US" dirty="0"/>
          </a:p>
        </p:txBody>
      </p:sp>
      <p:sp>
        <p:nvSpPr>
          <p:cNvPr id="58" name="文本框 57">
            <a:extLst>
              <a:ext uri="{FF2B5EF4-FFF2-40B4-BE49-F238E27FC236}">
                <a16:creationId xmlns:a16="http://schemas.microsoft.com/office/drawing/2014/main" id="{CC5F70C1-9506-4007-9121-CF6D9C05842E}"/>
              </a:ext>
            </a:extLst>
          </p:cNvPr>
          <p:cNvSpPr txBox="1"/>
          <p:nvPr/>
        </p:nvSpPr>
        <p:spPr>
          <a:xfrm>
            <a:off x="235548" y="2843466"/>
            <a:ext cx="1535503" cy="830997"/>
          </a:xfrm>
          <a:prstGeom prst="rect">
            <a:avLst/>
          </a:prstGeom>
          <a:noFill/>
        </p:spPr>
        <p:txBody>
          <a:bodyPr wrap="square" rtlCol="0">
            <a:spAutoFit/>
          </a:bodyPr>
          <a:lstStyle/>
          <a:p>
            <a:r>
              <a:rPr lang="zh-CN" altLang="en-US" sz="2400" b="1" dirty="0">
                <a:solidFill>
                  <a:srgbClr val="83743D"/>
                </a:solidFill>
                <a:latin typeface="微软雅黑" panose="020B0503020204020204" pitchFamily="34" charset="-122"/>
                <a:ea typeface="微软雅黑" panose="020B0503020204020204" pitchFamily="34" charset="-122"/>
              </a:rPr>
              <a:t>性能测试用例设计</a:t>
            </a:r>
          </a:p>
        </p:txBody>
      </p:sp>
      <p:graphicFrame>
        <p:nvGraphicFramePr>
          <p:cNvPr id="3" name="表格 2">
            <a:extLst>
              <a:ext uri="{FF2B5EF4-FFF2-40B4-BE49-F238E27FC236}">
                <a16:creationId xmlns:a16="http://schemas.microsoft.com/office/drawing/2014/main" id="{E801861B-A9BD-4835-864F-282A3B31B515}"/>
              </a:ext>
            </a:extLst>
          </p:cNvPr>
          <p:cNvGraphicFramePr>
            <a:graphicFrameLocks noGrp="1"/>
          </p:cNvGraphicFramePr>
          <p:nvPr/>
        </p:nvGraphicFramePr>
        <p:xfrm>
          <a:off x="1926049" y="801022"/>
          <a:ext cx="8419586" cy="5254875"/>
        </p:xfrm>
        <a:graphic>
          <a:graphicData uri="http://schemas.openxmlformats.org/drawingml/2006/table">
            <a:tbl>
              <a:tblPr firstRow="1" firstCol="1">
                <a:tableStyleId>{8A107856-5554-42FB-B03E-39F5DBC370BA}</a:tableStyleId>
              </a:tblPr>
              <a:tblGrid>
                <a:gridCol w="773945">
                  <a:extLst>
                    <a:ext uri="{9D8B030D-6E8A-4147-A177-3AD203B41FA5}">
                      <a16:colId xmlns:a16="http://schemas.microsoft.com/office/drawing/2014/main" val="1058480400"/>
                    </a:ext>
                  </a:extLst>
                </a:gridCol>
                <a:gridCol w="2493139">
                  <a:extLst>
                    <a:ext uri="{9D8B030D-6E8A-4147-A177-3AD203B41FA5}">
                      <a16:colId xmlns:a16="http://schemas.microsoft.com/office/drawing/2014/main" val="504409040"/>
                    </a:ext>
                  </a:extLst>
                </a:gridCol>
                <a:gridCol w="2576251">
                  <a:extLst>
                    <a:ext uri="{9D8B030D-6E8A-4147-A177-3AD203B41FA5}">
                      <a16:colId xmlns:a16="http://schemas.microsoft.com/office/drawing/2014/main" val="3989090228"/>
                    </a:ext>
                  </a:extLst>
                </a:gridCol>
                <a:gridCol w="2576251">
                  <a:extLst>
                    <a:ext uri="{9D8B030D-6E8A-4147-A177-3AD203B41FA5}">
                      <a16:colId xmlns:a16="http://schemas.microsoft.com/office/drawing/2014/main" val="2947102335"/>
                    </a:ext>
                  </a:extLst>
                </a:gridCol>
              </a:tblGrid>
              <a:tr h="380902">
                <a:tc>
                  <a:txBody>
                    <a:bodyPr/>
                    <a:lstStyle/>
                    <a:p>
                      <a:pPr marR="15875" algn="just">
                        <a:lnSpc>
                          <a:spcPct val="150000"/>
                        </a:lnSpc>
                        <a:spcAft>
                          <a:spcPts val="0"/>
                        </a:spcAft>
                      </a:pPr>
                      <a:r>
                        <a:rPr lang="zh-CN" sz="1500" kern="100">
                          <a:effectLst/>
                          <a:latin typeface="微软雅黑" panose="020B0503020204020204" pitchFamily="34" charset="-122"/>
                          <a:ea typeface="微软雅黑" panose="020B0503020204020204" pitchFamily="34" charset="-122"/>
                        </a:rPr>
                        <a:t>测试项</a:t>
                      </a:r>
                      <a:endParaRPr lang="zh-CN" sz="15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dirty="0">
                          <a:effectLst/>
                          <a:latin typeface="微软雅黑" panose="020B0503020204020204" pitchFamily="34" charset="-122"/>
                          <a:ea typeface="微软雅黑" panose="020B0503020204020204" pitchFamily="34" charset="-122"/>
                        </a:rPr>
                        <a:t>登录系统</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dirty="0">
                          <a:solidFill>
                            <a:schemeClr val="tx1"/>
                          </a:solidFill>
                          <a:effectLst/>
                          <a:latin typeface="微软雅黑" panose="020B0503020204020204" pitchFamily="34" charset="-122"/>
                          <a:ea typeface="微软雅黑" panose="020B0503020204020204" pitchFamily="34" charset="-122"/>
                        </a:rPr>
                        <a:t>消费者登录系统并查询物流</a:t>
                      </a:r>
                      <a:endParaRPr lang="zh-CN" sz="15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dirty="0">
                          <a:solidFill>
                            <a:schemeClr val="tx1"/>
                          </a:solidFill>
                          <a:effectLst/>
                          <a:latin typeface="微软雅黑" panose="020B0503020204020204" pitchFamily="34" charset="-122"/>
                          <a:ea typeface="微软雅黑" panose="020B0503020204020204" pitchFamily="34" charset="-122"/>
                        </a:rPr>
                        <a:t>港口上传商品出入港时间</a:t>
                      </a:r>
                      <a:endParaRPr lang="zh-CN" sz="15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56501421"/>
                  </a:ext>
                </a:extLst>
              </a:tr>
              <a:tr h="1272650">
                <a:tc>
                  <a:txBody>
                    <a:bodyPr/>
                    <a:lstStyle/>
                    <a:p>
                      <a:pPr marR="15875" algn="just">
                        <a:lnSpc>
                          <a:spcPct val="150000"/>
                        </a:lnSpc>
                        <a:spcAft>
                          <a:spcPts val="0"/>
                        </a:spcAft>
                      </a:pPr>
                      <a:r>
                        <a:rPr lang="zh-CN" sz="1500" kern="100">
                          <a:effectLst/>
                          <a:latin typeface="微软雅黑" panose="020B0503020204020204" pitchFamily="34" charset="-122"/>
                          <a:ea typeface="微软雅黑" panose="020B0503020204020204" pitchFamily="34" charset="-122"/>
                        </a:rPr>
                        <a:t>模拟用户行为</a:t>
                      </a:r>
                      <a:endParaRPr lang="zh-CN" sz="15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L="342900" marR="15875" lvl="0" indent="-342900" algn="just">
                        <a:lnSpc>
                          <a:spcPct val="150000"/>
                        </a:lnSpc>
                        <a:spcAft>
                          <a:spcPts val="0"/>
                        </a:spcAft>
                        <a:buFont typeface="+mj-lt"/>
                        <a:buAutoNum type="arabicParenR"/>
                      </a:pPr>
                      <a:r>
                        <a:rPr lang="zh-CN" sz="1500" kern="100" dirty="0">
                          <a:effectLst/>
                          <a:latin typeface="微软雅黑" panose="020B0503020204020204" pitchFamily="34" charset="-122"/>
                          <a:ea typeface="微软雅黑" panose="020B0503020204020204" pitchFamily="34" charset="-122"/>
                        </a:rPr>
                        <a:t>打开浏览器，输入</a:t>
                      </a:r>
                      <a:r>
                        <a:rPr lang="en-GB" sz="1500" kern="100" dirty="0">
                          <a:effectLst/>
                          <a:latin typeface="微软雅黑" panose="020B0503020204020204" pitchFamily="34" charset="-122"/>
                          <a:ea typeface="微软雅黑" panose="020B0503020204020204" pitchFamily="34" charset="-122"/>
                        </a:rPr>
                        <a:t>URL</a:t>
                      </a:r>
                      <a:r>
                        <a:rPr lang="zh-CN" sz="1500" kern="100" dirty="0">
                          <a:effectLst/>
                          <a:latin typeface="微软雅黑" panose="020B0503020204020204" pitchFamily="34" charset="-122"/>
                          <a:ea typeface="微软雅黑" panose="020B0503020204020204" pitchFamily="34" charset="-122"/>
                        </a:rPr>
                        <a:t>，访问网站主界面</a:t>
                      </a:r>
                    </a:p>
                    <a:p>
                      <a:pPr marL="342900" marR="15875" lvl="0" indent="-342900" algn="just">
                        <a:lnSpc>
                          <a:spcPct val="150000"/>
                        </a:lnSpc>
                        <a:spcAft>
                          <a:spcPts val="0"/>
                        </a:spcAft>
                        <a:buFont typeface="+mj-lt"/>
                        <a:buAutoNum type="arabicParenR"/>
                      </a:pPr>
                      <a:r>
                        <a:rPr lang="zh-CN" sz="1500" kern="100" dirty="0">
                          <a:effectLst/>
                          <a:latin typeface="微软雅黑" panose="020B0503020204020204" pitchFamily="34" charset="-122"/>
                          <a:ea typeface="微软雅黑" panose="020B0503020204020204" pitchFamily="34" charset="-122"/>
                        </a:rPr>
                        <a:t>输入用户名和密码，登录系统</a:t>
                      </a:r>
                    </a:p>
                    <a:p>
                      <a:pPr marL="342900" marR="15875" lvl="0" indent="-342900" algn="just">
                        <a:lnSpc>
                          <a:spcPct val="150000"/>
                        </a:lnSpc>
                        <a:spcAft>
                          <a:spcPts val="0"/>
                        </a:spcAft>
                        <a:buFont typeface="+mj-lt"/>
                        <a:buAutoNum type="arabicParenR"/>
                      </a:pPr>
                      <a:r>
                        <a:rPr lang="zh-CN" sz="1500" kern="100" dirty="0">
                          <a:effectLst/>
                          <a:latin typeface="微软雅黑" panose="020B0503020204020204" pitchFamily="34" charset="-122"/>
                          <a:ea typeface="微软雅黑" panose="020B0503020204020204" pitchFamily="34" charset="-122"/>
                        </a:rPr>
                        <a:t>退出系统</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打开浏览器，输入</a:t>
                      </a:r>
                      <a:r>
                        <a:rPr lang="en-GB" sz="1500" kern="100" dirty="0">
                          <a:solidFill>
                            <a:srgbClr val="000000"/>
                          </a:solidFill>
                          <a:effectLst/>
                          <a:latin typeface="微软雅黑" panose="020B0503020204020204" pitchFamily="34" charset="-122"/>
                          <a:ea typeface="微软雅黑" panose="020B0503020204020204" pitchFamily="34" charset="-122"/>
                        </a:rPr>
                        <a:t>URL</a:t>
                      </a:r>
                      <a:r>
                        <a:rPr lang="zh-CN" sz="1500" kern="100" dirty="0">
                          <a:solidFill>
                            <a:srgbClr val="000000"/>
                          </a:solidFill>
                          <a:effectLst/>
                          <a:latin typeface="微软雅黑" panose="020B0503020204020204" pitchFamily="34" charset="-122"/>
                          <a:ea typeface="微软雅黑" panose="020B0503020204020204" pitchFamily="34" charset="-122"/>
                        </a:rPr>
                        <a:t>，访问并打开网站主界面</a:t>
                      </a:r>
                      <a:endParaRPr lang="zh-CN" sz="1500" kern="100" dirty="0">
                        <a:effectLst/>
                        <a:latin typeface="微软雅黑" panose="020B0503020204020204" pitchFamily="34" charset="-122"/>
                        <a:ea typeface="微软雅黑" panose="020B0503020204020204" pitchFamily="34" charset="-122"/>
                      </a:endParaRPr>
                    </a:p>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输入用户名和密码，登录系统</a:t>
                      </a:r>
                      <a:endParaRPr lang="zh-CN" sz="1500" kern="100" dirty="0">
                        <a:effectLst/>
                        <a:latin typeface="微软雅黑" panose="020B0503020204020204" pitchFamily="34" charset="-122"/>
                        <a:ea typeface="微软雅黑" panose="020B0503020204020204" pitchFamily="34" charset="-122"/>
                      </a:endParaRPr>
                    </a:p>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输入商品</a:t>
                      </a:r>
                      <a:r>
                        <a:rPr lang="en-GB" sz="1500" kern="100" dirty="0">
                          <a:solidFill>
                            <a:srgbClr val="000000"/>
                          </a:solidFill>
                          <a:effectLst/>
                          <a:latin typeface="微软雅黑" panose="020B0503020204020204" pitchFamily="34" charset="-122"/>
                          <a:ea typeface="微软雅黑" panose="020B0503020204020204" pitchFamily="34" charset="-122"/>
                        </a:rPr>
                        <a:t>ID</a:t>
                      </a:r>
                      <a:r>
                        <a:rPr lang="zh-CN" sz="1500" kern="100" dirty="0">
                          <a:solidFill>
                            <a:srgbClr val="000000"/>
                          </a:solidFill>
                          <a:effectLst/>
                          <a:latin typeface="微软雅黑" panose="020B0503020204020204" pitchFamily="34" charset="-122"/>
                          <a:ea typeface="微软雅黑" panose="020B0503020204020204" pitchFamily="34" charset="-122"/>
                        </a:rPr>
                        <a:t>，出厂时间，出厂地点，点击查询物流</a:t>
                      </a:r>
                      <a:endParaRPr lang="zh-CN" sz="1500" kern="100" dirty="0">
                        <a:effectLst/>
                        <a:latin typeface="微软雅黑" panose="020B0503020204020204" pitchFamily="34" charset="-122"/>
                        <a:ea typeface="微软雅黑" panose="020B0503020204020204" pitchFamily="34" charset="-122"/>
                      </a:endParaRPr>
                    </a:p>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退出系统</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打开浏览器，输入</a:t>
                      </a:r>
                      <a:r>
                        <a:rPr lang="en-GB" sz="1500" kern="100" dirty="0">
                          <a:solidFill>
                            <a:srgbClr val="000000"/>
                          </a:solidFill>
                          <a:effectLst/>
                          <a:latin typeface="微软雅黑" panose="020B0503020204020204" pitchFamily="34" charset="-122"/>
                          <a:ea typeface="微软雅黑" panose="020B0503020204020204" pitchFamily="34" charset="-122"/>
                        </a:rPr>
                        <a:t>URL</a:t>
                      </a:r>
                      <a:r>
                        <a:rPr lang="zh-CN" sz="1500" kern="100" dirty="0">
                          <a:solidFill>
                            <a:srgbClr val="000000"/>
                          </a:solidFill>
                          <a:effectLst/>
                          <a:latin typeface="微软雅黑" panose="020B0503020204020204" pitchFamily="34" charset="-122"/>
                          <a:ea typeface="微软雅黑" panose="020B0503020204020204" pitchFamily="34" charset="-122"/>
                        </a:rPr>
                        <a:t>，访问并打开网站主界面</a:t>
                      </a:r>
                      <a:endParaRPr lang="zh-CN" sz="1500" kern="100" dirty="0">
                        <a:effectLst/>
                        <a:latin typeface="微软雅黑" panose="020B0503020204020204" pitchFamily="34" charset="-122"/>
                        <a:ea typeface="微软雅黑" panose="020B0503020204020204" pitchFamily="34" charset="-122"/>
                      </a:endParaRPr>
                    </a:p>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输入用户名和密码，登录系统</a:t>
                      </a:r>
                      <a:endParaRPr lang="zh-CN" sz="1500" kern="100" dirty="0">
                        <a:effectLst/>
                        <a:latin typeface="微软雅黑" panose="020B0503020204020204" pitchFamily="34" charset="-122"/>
                        <a:ea typeface="微软雅黑" panose="020B0503020204020204" pitchFamily="34" charset="-122"/>
                      </a:endParaRPr>
                    </a:p>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进入添加节点页面，输入商品出入港时间</a:t>
                      </a:r>
                      <a:endParaRPr lang="zh-CN" sz="1500" kern="100" dirty="0">
                        <a:effectLst/>
                        <a:latin typeface="微软雅黑" panose="020B0503020204020204" pitchFamily="34" charset="-122"/>
                        <a:ea typeface="微软雅黑" panose="020B0503020204020204" pitchFamily="34" charset="-122"/>
                      </a:endParaRPr>
                    </a:p>
                    <a:p>
                      <a:pPr marL="342900" marR="15875" lvl="0" indent="-342900" algn="just">
                        <a:lnSpc>
                          <a:spcPct val="150000"/>
                        </a:lnSpc>
                        <a:spcAft>
                          <a:spcPts val="0"/>
                        </a:spcAft>
                        <a:buFont typeface="+mj-lt"/>
                        <a:buAutoNum type="arabicParenR"/>
                      </a:pPr>
                      <a:r>
                        <a:rPr lang="zh-CN" sz="1500" kern="100" dirty="0">
                          <a:solidFill>
                            <a:srgbClr val="000000"/>
                          </a:solidFill>
                          <a:effectLst/>
                          <a:latin typeface="微软雅黑" panose="020B0503020204020204" pitchFamily="34" charset="-122"/>
                          <a:ea typeface="微软雅黑" panose="020B0503020204020204" pitchFamily="34" charset="-122"/>
                        </a:rPr>
                        <a:t>退出系统</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55632329"/>
                  </a:ext>
                </a:extLst>
              </a:tr>
              <a:tr h="839945">
                <a:tc>
                  <a:txBody>
                    <a:bodyPr/>
                    <a:lstStyle/>
                    <a:p>
                      <a:pPr marR="15875" algn="just">
                        <a:lnSpc>
                          <a:spcPct val="150000"/>
                        </a:lnSpc>
                        <a:spcAft>
                          <a:spcPts val="0"/>
                        </a:spcAft>
                      </a:pPr>
                      <a:r>
                        <a:rPr lang="zh-CN" sz="1500" kern="100">
                          <a:effectLst/>
                          <a:latin typeface="微软雅黑" panose="020B0503020204020204" pitchFamily="34" charset="-122"/>
                          <a:ea typeface="微软雅黑" panose="020B0503020204020204" pitchFamily="34" charset="-122"/>
                        </a:rPr>
                        <a:t>场景设置</a:t>
                      </a:r>
                      <a:endParaRPr lang="zh-CN" sz="15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L="40005" marR="15875" algn="just">
                        <a:lnSpc>
                          <a:spcPct val="150000"/>
                        </a:lnSpc>
                        <a:spcAft>
                          <a:spcPts val="0"/>
                        </a:spcAft>
                      </a:pPr>
                      <a:r>
                        <a:rPr lang="zh-CN" sz="1500" kern="100" dirty="0">
                          <a:effectLst/>
                          <a:latin typeface="微软雅黑" panose="020B0503020204020204" pitchFamily="34" charset="-122"/>
                          <a:ea typeface="微软雅黑" panose="020B0503020204020204" pitchFamily="34" charset="-122"/>
                        </a:rPr>
                        <a:t>一次性连接</a:t>
                      </a:r>
                      <a:r>
                        <a:rPr lang="en-GB" sz="1500" kern="100" dirty="0">
                          <a:effectLst/>
                          <a:latin typeface="微软雅黑" panose="020B0503020204020204" pitchFamily="34" charset="-122"/>
                          <a:ea typeface="微软雅黑" panose="020B0503020204020204" pitchFamily="34" charset="-122"/>
                        </a:rPr>
                        <a:t>25</a:t>
                      </a:r>
                      <a:r>
                        <a:rPr lang="zh-CN" sz="1500" kern="100" dirty="0">
                          <a:effectLst/>
                          <a:latin typeface="微软雅黑" panose="020B0503020204020204" pitchFamily="34" charset="-122"/>
                          <a:ea typeface="微软雅黑" panose="020B0503020204020204" pitchFamily="34" charset="-122"/>
                        </a:rPr>
                        <a:t>个用户，查看并记录运行情况</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L="40005" marR="15875" algn="just">
                        <a:lnSpc>
                          <a:spcPct val="150000"/>
                        </a:lnSpc>
                        <a:spcAft>
                          <a:spcPts val="0"/>
                        </a:spcAft>
                      </a:pPr>
                      <a:r>
                        <a:rPr lang="zh-CN" sz="1500" kern="100">
                          <a:solidFill>
                            <a:srgbClr val="000000"/>
                          </a:solidFill>
                          <a:effectLst/>
                          <a:latin typeface="微软雅黑" panose="020B0503020204020204" pitchFamily="34" charset="-122"/>
                          <a:ea typeface="微软雅黑" panose="020B0503020204020204" pitchFamily="34" charset="-122"/>
                        </a:rPr>
                        <a:t>一次性连接</a:t>
                      </a:r>
                      <a:r>
                        <a:rPr lang="en-GB" sz="1500" kern="100">
                          <a:solidFill>
                            <a:srgbClr val="000000"/>
                          </a:solidFill>
                          <a:effectLst/>
                          <a:latin typeface="微软雅黑" panose="020B0503020204020204" pitchFamily="34" charset="-122"/>
                          <a:ea typeface="微软雅黑" panose="020B0503020204020204" pitchFamily="34" charset="-122"/>
                        </a:rPr>
                        <a:t>25</a:t>
                      </a:r>
                      <a:r>
                        <a:rPr lang="zh-CN" sz="1500" kern="100">
                          <a:solidFill>
                            <a:srgbClr val="000000"/>
                          </a:solidFill>
                          <a:effectLst/>
                          <a:latin typeface="微软雅黑" panose="020B0503020204020204" pitchFamily="34" charset="-122"/>
                          <a:ea typeface="微软雅黑" panose="020B0503020204020204" pitchFamily="34" charset="-122"/>
                        </a:rPr>
                        <a:t>个用户，查看并记录运行情况</a:t>
                      </a:r>
                      <a:endParaRPr lang="zh-CN" sz="15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a:solidFill>
                            <a:srgbClr val="000000"/>
                          </a:solidFill>
                          <a:effectLst/>
                          <a:latin typeface="微软雅黑" panose="020B0503020204020204" pitchFamily="34" charset="-122"/>
                          <a:ea typeface="微软雅黑" panose="020B0503020204020204" pitchFamily="34" charset="-122"/>
                        </a:rPr>
                        <a:t>一次性连接</a:t>
                      </a:r>
                      <a:r>
                        <a:rPr lang="en-GB" sz="1500" kern="100">
                          <a:solidFill>
                            <a:srgbClr val="000000"/>
                          </a:solidFill>
                          <a:effectLst/>
                          <a:latin typeface="微软雅黑" panose="020B0503020204020204" pitchFamily="34" charset="-122"/>
                          <a:ea typeface="微软雅黑" panose="020B0503020204020204" pitchFamily="34" charset="-122"/>
                        </a:rPr>
                        <a:t>50</a:t>
                      </a:r>
                      <a:r>
                        <a:rPr lang="zh-CN" sz="1500" kern="100">
                          <a:solidFill>
                            <a:srgbClr val="000000"/>
                          </a:solidFill>
                          <a:effectLst/>
                          <a:latin typeface="微软雅黑" panose="020B0503020204020204" pitchFamily="34" charset="-122"/>
                          <a:ea typeface="微软雅黑" panose="020B0503020204020204" pitchFamily="34" charset="-122"/>
                        </a:rPr>
                        <a:t>个用户，查看并记录运行情况</a:t>
                      </a:r>
                      <a:endParaRPr lang="zh-CN" sz="15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5892284"/>
                  </a:ext>
                </a:extLst>
              </a:tr>
              <a:tr h="1272650">
                <a:tc>
                  <a:txBody>
                    <a:bodyPr/>
                    <a:lstStyle/>
                    <a:p>
                      <a:pPr marR="15875" algn="just">
                        <a:lnSpc>
                          <a:spcPct val="150000"/>
                        </a:lnSpc>
                        <a:spcAft>
                          <a:spcPts val="0"/>
                        </a:spcAft>
                      </a:pPr>
                      <a:r>
                        <a:rPr lang="zh-CN" sz="1500" kern="100">
                          <a:effectLst/>
                          <a:latin typeface="微软雅黑" panose="020B0503020204020204" pitchFamily="34" charset="-122"/>
                          <a:ea typeface="微软雅黑" panose="020B0503020204020204" pitchFamily="34" charset="-122"/>
                        </a:rPr>
                        <a:t>预期结果</a:t>
                      </a:r>
                      <a:endParaRPr lang="zh-CN" sz="15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dirty="0">
                          <a:effectLst/>
                          <a:latin typeface="微软雅黑" panose="020B0503020204020204" pitchFamily="34" charset="-122"/>
                          <a:ea typeface="微软雅黑" panose="020B0503020204020204" pitchFamily="34" charset="-122"/>
                        </a:rPr>
                        <a:t>虚拟用户运行成功率：</a:t>
                      </a:r>
                      <a:r>
                        <a:rPr lang="en-GB" sz="1500" kern="100" dirty="0">
                          <a:effectLst/>
                          <a:latin typeface="微软雅黑" panose="020B0503020204020204" pitchFamily="34" charset="-122"/>
                          <a:ea typeface="微软雅黑" panose="020B0503020204020204" pitchFamily="34" charset="-122"/>
                        </a:rPr>
                        <a:t>95%</a:t>
                      </a:r>
                      <a:r>
                        <a:rPr lang="zh-CN" sz="1500" kern="100" dirty="0">
                          <a:effectLst/>
                          <a:latin typeface="微软雅黑" panose="020B0503020204020204" pitchFamily="34" charset="-122"/>
                          <a:ea typeface="微软雅黑" panose="020B0503020204020204" pitchFamily="34" charset="-122"/>
                        </a:rPr>
                        <a:t>以上</a:t>
                      </a:r>
                    </a:p>
                    <a:p>
                      <a:pPr marR="15875" algn="just">
                        <a:lnSpc>
                          <a:spcPct val="150000"/>
                        </a:lnSpc>
                        <a:spcAft>
                          <a:spcPts val="0"/>
                        </a:spcAft>
                      </a:pPr>
                      <a:r>
                        <a:rPr lang="zh-CN" sz="1500" kern="100" dirty="0">
                          <a:effectLst/>
                          <a:latin typeface="微软雅黑" panose="020B0503020204020204" pitchFamily="34" charset="-122"/>
                          <a:ea typeface="微软雅黑" panose="020B0503020204020204" pitchFamily="34" charset="-122"/>
                        </a:rPr>
                        <a:t>事务成功率：</a:t>
                      </a:r>
                      <a:r>
                        <a:rPr lang="en-GB" sz="1500" kern="100" dirty="0">
                          <a:effectLst/>
                          <a:latin typeface="微软雅黑" panose="020B0503020204020204" pitchFamily="34" charset="-122"/>
                          <a:ea typeface="微软雅黑" panose="020B0503020204020204" pitchFamily="34" charset="-122"/>
                        </a:rPr>
                        <a:t>90%</a:t>
                      </a:r>
                      <a:r>
                        <a:rPr lang="zh-CN" sz="1500" kern="100" dirty="0">
                          <a:effectLst/>
                          <a:latin typeface="微软雅黑" panose="020B0503020204020204" pitchFamily="34" charset="-122"/>
                          <a:ea typeface="微软雅黑" panose="020B0503020204020204" pitchFamily="34" charset="-122"/>
                        </a:rPr>
                        <a:t>以上</a:t>
                      </a:r>
                    </a:p>
                    <a:p>
                      <a:pPr marR="15875" algn="just">
                        <a:lnSpc>
                          <a:spcPct val="150000"/>
                        </a:lnSpc>
                        <a:spcAft>
                          <a:spcPts val="0"/>
                        </a:spcAft>
                      </a:pPr>
                      <a:r>
                        <a:rPr lang="zh-CN" sz="1500" kern="100" dirty="0">
                          <a:effectLst/>
                          <a:latin typeface="微软雅黑" panose="020B0503020204020204" pitchFamily="34" charset="-122"/>
                          <a:ea typeface="微软雅黑" panose="020B0503020204020204" pitchFamily="34" charset="-122"/>
                        </a:rPr>
                        <a:t>事务平均响应时间：</a:t>
                      </a:r>
                      <a:r>
                        <a:rPr lang="en-GB" sz="1500" kern="100" dirty="0">
                          <a:effectLst/>
                          <a:latin typeface="微软雅黑" panose="020B0503020204020204" pitchFamily="34" charset="-122"/>
                          <a:ea typeface="微软雅黑" panose="020B0503020204020204" pitchFamily="34" charset="-122"/>
                        </a:rPr>
                        <a:t>3s</a:t>
                      </a:r>
                      <a:r>
                        <a:rPr lang="zh-CN" sz="1500" kern="100" dirty="0">
                          <a:effectLst/>
                          <a:latin typeface="微软雅黑" panose="020B0503020204020204" pitchFamily="34" charset="-122"/>
                          <a:ea typeface="微软雅黑" panose="020B0503020204020204" pitchFamily="34" charset="-122"/>
                        </a:rPr>
                        <a:t>以内</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dirty="0">
                          <a:solidFill>
                            <a:srgbClr val="000000"/>
                          </a:solidFill>
                          <a:effectLst/>
                          <a:latin typeface="微软雅黑" panose="020B0503020204020204" pitchFamily="34" charset="-122"/>
                          <a:ea typeface="微软雅黑" panose="020B0503020204020204" pitchFamily="34" charset="-122"/>
                        </a:rPr>
                        <a:t>虚拟用户运行成功率：</a:t>
                      </a:r>
                      <a:r>
                        <a:rPr lang="en-GB" sz="1500" kern="100" dirty="0">
                          <a:solidFill>
                            <a:srgbClr val="000000"/>
                          </a:solidFill>
                          <a:effectLst/>
                          <a:latin typeface="微软雅黑" panose="020B0503020204020204" pitchFamily="34" charset="-122"/>
                          <a:ea typeface="微软雅黑" panose="020B0503020204020204" pitchFamily="34" charset="-122"/>
                        </a:rPr>
                        <a:t>95%</a:t>
                      </a:r>
                      <a:r>
                        <a:rPr lang="zh-CN" sz="1500" kern="100" dirty="0">
                          <a:solidFill>
                            <a:srgbClr val="000000"/>
                          </a:solidFill>
                          <a:effectLst/>
                          <a:latin typeface="微软雅黑" panose="020B0503020204020204" pitchFamily="34" charset="-122"/>
                          <a:ea typeface="微软雅黑" panose="020B0503020204020204" pitchFamily="34" charset="-122"/>
                        </a:rPr>
                        <a:t>以上</a:t>
                      </a:r>
                      <a:endParaRPr lang="zh-CN" sz="1500" kern="100" dirty="0">
                        <a:effectLst/>
                        <a:latin typeface="微软雅黑" panose="020B0503020204020204" pitchFamily="34" charset="-122"/>
                        <a:ea typeface="微软雅黑" panose="020B0503020204020204" pitchFamily="34" charset="-122"/>
                      </a:endParaRPr>
                    </a:p>
                    <a:p>
                      <a:pPr marR="15875" algn="just">
                        <a:lnSpc>
                          <a:spcPct val="150000"/>
                        </a:lnSpc>
                        <a:spcAft>
                          <a:spcPts val="0"/>
                        </a:spcAft>
                      </a:pPr>
                      <a:r>
                        <a:rPr lang="zh-CN" sz="1500" kern="100" dirty="0">
                          <a:solidFill>
                            <a:srgbClr val="000000"/>
                          </a:solidFill>
                          <a:effectLst/>
                          <a:latin typeface="微软雅黑" panose="020B0503020204020204" pitchFamily="34" charset="-122"/>
                          <a:ea typeface="微软雅黑" panose="020B0503020204020204" pitchFamily="34" charset="-122"/>
                        </a:rPr>
                        <a:t>事务成功率：</a:t>
                      </a:r>
                      <a:r>
                        <a:rPr lang="en-US" altLang="zh-CN" sz="1500" kern="100" dirty="0">
                          <a:solidFill>
                            <a:srgbClr val="000000"/>
                          </a:solidFill>
                          <a:effectLst/>
                          <a:latin typeface="微软雅黑" panose="020B0503020204020204" pitchFamily="34" charset="-122"/>
                          <a:ea typeface="微软雅黑" panose="020B0503020204020204" pitchFamily="34" charset="-122"/>
                        </a:rPr>
                        <a:t>9</a:t>
                      </a:r>
                      <a:r>
                        <a:rPr lang="en-GB" sz="1500" kern="100" dirty="0">
                          <a:solidFill>
                            <a:srgbClr val="000000"/>
                          </a:solidFill>
                          <a:effectLst/>
                          <a:latin typeface="微软雅黑" panose="020B0503020204020204" pitchFamily="34" charset="-122"/>
                          <a:ea typeface="微软雅黑" panose="020B0503020204020204" pitchFamily="34" charset="-122"/>
                        </a:rPr>
                        <a:t>0%</a:t>
                      </a:r>
                      <a:r>
                        <a:rPr lang="zh-CN" sz="1500" kern="100" dirty="0">
                          <a:solidFill>
                            <a:srgbClr val="000000"/>
                          </a:solidFill>
                          <a:effectLst/>
                          <a:latin typeface="微软雅黑" panose="020B0503020204020204" pitchFamily="34" charset="-122"/>
                          <a:ea typeface="微软雅黑" panose="020B0503020204020204" pitchFamily="34" charset="-122"/>
                        </a:rPr>
                        <a:t>以上</a:t>
                      </a:r>
                      <a:endParaRPr lang="zh-CN" sz="1500" kern="100" dirty="0">
                        <a:effectLst/>
                        <a:latin typeface="微软雅黑" panose="020B0503020204020204" pitchFamily="34" charset="-122"/>
                        <a:ea typeface="微软雅黑" panose="020B0503020204020204" pitchFamily="34" charset="-122"/>
                      </a:endParaRPr>
                    </a:p>
                    <a:p>
                      <a:pPr marR="15875" algn="just">
                        <a:lnSpc>
                          <a:spcPct val="150000"/>
                        </a:lnSpc>
                        <a:spcAft>
                          <a:spcPts val="0"/>
                        </a:spcAft>
                      </a:pPr>
                      <a:r>
                        <a:rPr lang="zh-CN" sz="1500" kern="100" dirty="0">
                          <a:solidFill>
                            <a:srgbClr val="000000"/>
                          </a:solidFill>
                          <a:effectLst/>
                          <a:latin typeface="微软雅黑" panose="020B0503020204020204" pitchFamily="34" charset="-122"/>
                          <a:ea typeface="微软雅黑" panose="020B0503020204020204" pitchFamily="34" charset="-122"/>
                        </a:rPr>
                        <a:t>事务平均响应时间：</a:t>
                      </a:r>
                      <a:r>
                        <a:rPr lang="en-GB" sz="1500" kern="100" dirty="0">
                          <a:solidFill>
                            <a:srgbClr val="000000"/>
                          </a:solidFill>
                          <a:effectLst/>
                          <a:latin typeface="微软雅黑" panose="020B0503020204020204" pitchFamily="34" charset="-122"/>
                          <a:ea typeface="微软雅黑" panose="020B0503020204020204" pitchFamily="34" charset="-122"/>
                        </a:rPr>
                        <a:t>10s</a:t>
                      </a:r>
                      <a:r>
                        <a:rPr lang="zh-CN" sz="1500" kern="100" dirty="0">
                          <a:solidFill>
                            <a:srgbClr val="000000"/>
                          </a:solidFill>
                          <a:effectLst/>
                          <a:latin typeface="微软雅黑" panose="020B0503020204020204" pitchFamily="34" charset="-122"/>
                          <a:ea typeface="微软雅黑" panose="020B0503020204020204" pitchFamily="34" charset="-122"/>
                        </a:rPr>
                        <a:t>以内</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marR="15875" algn="just">
                        <a:lnSpc>
                          <a:spcPct val="150000"/>
                        </a:lnSpc>
                        <a:spcAft>
                          <a:spcPts val="0"/>
                        </a:spcAft>
                      </a:pPr>
                      <a:r>
                        <a:rPr lang="zh-CN" sz="1500" kern="100" dirty="0">
                          <a:solidFill>
                            <a:srgbClr val="000000"/>
                          </a:solidFill>
                          <a:effectLst/>
                          <a:latin typeface="微软雅黑" panose="020B0503020204020204" pitchFamily="34" charset="-122"/>
                          <a:ea typeface="微软雅黑" panose="020B0503020204020204" pitchFamily="34" charset="-122"/>
                        </a:rPr>
                        <a:t>虚拟用户运行成功率：</a:t>
                      </a:r>
                      <a:r>
                        <a:rPr lang="en-GB" sz="1500" kern="100" dirty="0">
                          <a:solidFill>
                            <a:srgbClr val="000000"/>
                          </a:solidFill>
                          <a:effectLst/>
                          <a:latin typeface="微软雅黑" panose="020B0503020204020204" pitchFamily="34" charset="-122"/>
                          <a:ea typeface="微软雅黑" panose="020B0503020204020204" pitchFamily="34" charset="-122"/>
                        </a:rPr>
                        <a:t>95%</a:t>
                      </a:r>
                      <a:r>
                        <a:rPr lang="zh-CN" sz="1500" kern="100" dirty="0">
                          <a:solidFill>
                            <a:srgbClr val="000000"/>
                          </a:solidFill>
                          <a:effectLst/>
                          <a:latin typeface="微软雅黑" panose="020B0503020204020204" pitchFamily="34" charset="-122"/>
                          <a:ea typeface="微软雅黑" panose="020B0503020204020204" pitchFamily="34" charset="-122"/>
                        </a:rPr>
                        <a:t>以上</a:t>
                      </a:r>
                      <a:endParaRPr lang="zh-CN" sz="1500" kern="100" dirty="0">
                        <a:effectLst/>
                        <a:latin typeface="微软雅黑" panose="020B0503020204020204" pitchFamily="34" charset="-122"/>
                        <a:ea typeface="微软雅黑" panose="020B0503020204020204" pitchFamily="34" charset="-122"/>
                      </a:endParaRPr>
                    </a:p>
                    <a:p>
                      <a:pPr marR="15875" algn="just">
                        <a:lnSpc>
                          <a:spcPct val="150000"/>
                        </a:lnSpc>
                        <a:spcAft>
                          <a:spcPts val="0"/>
                        </a:spcAft>
                      </a:pPr>
                      <a:r>
                        <a:rPr lang="zh-CN" sz="1500" kern="100" dirty="0">
                          <a:solidFill>
                            <a:srgbClr val="000000"/>
                          </a:solidFill>
                          <a:effectLst/>
                          <a:latin typeface="微软雅黑" panose="020B0503020204020204" pitchFamily="34" charset="-122"/>
                          <a:ea typeface="微软雅黑" panose="020B0503020204020204" pitchFamily="34" charset="-122"/>
                        </a:rPr>
                        <a:t>事务成功率：</a:t>
                      </a:r>
                      <a:r>
                        <a:rPr lang="en-GB" sz="1500" kern="100" dirty="0">
                          <a:solidFill>
                            <a:srgbClr val="000000"/>
                          </a:solidFill>
                          <a:effectLst/>
                          <a:latin typeface="微软雅黑" panose="020B0503020204020204" pitchFamily="34" charset="-122"/>
                          <a:ea typeface="微软雅黑" panose="020B0503020204020204" pitchFamily="34" charset="-122"/>
                        </a:rPr>
                        <a:t>80%</a:t>
                      </a:r>
                      <a:r>
                        <a:rPr lang="zh-CN" sz="1500" kern="100" dirty="0">
                          <a:solidFill>
                            <a:srgbClr val="000000"/>
                          </a:solidFill>
                          <a:effectLst/>
                          <a:latin typeface="微软雅黑" panose="020B0503020204020204" pitchFamily="34" charset="-122"/>
                          <a:ea typeface="微软雅黑" panose="020B0503020204020204" pitchFamily="34" charset="-122"/>
                        </a:rPr>
                        <a:t>以上</a:t>
                      </a:r>
                      <a:endParaRPr lang="zh-CN" sz="1500" kern="100" dirty="0">
                        <a:effectLst/>
                        <a:latin typeface="微软雅黑" panose="020B0503020204020204" pitchFamily="34" charset="-122"/>
                        <a:ea typeface="微软雅黑" panose="020B0503020204020204" pitchFamily="34" charset="-122"/>
                      </a:endParaRPr>
                    </a:p>
                    <a:p>
                      <a:pPr marR="15875" algn="just">
                        <a:lnSpc>
                          <a:spcPct val="150000"/>
                        </a:lnSpc>
                        <a:spcAft>
                          <a:spcPts val="0"/>
                        </a:spcAft>
                      </a:pPr>
                      <a:r>
                        <a:rPr lang="zh-CN" sz="1500" kern="100" dirty="0">
                          <a:solidFill>
                            <a:srgbClr val="000000"/>
                          </a:solidFill>
                          <a:effectLst/>
                          <a:latin typeface="微软雅黑" panose="020B0503020204020204" pitchFamily="34" charset="-122"/>
                          <a:ea typeface="微软雅黑" panose="020B0503020204020204" pitchFamily="34" charset="-122"/>
                        </a:rPr>
                        <a:t>事务平均响应时间：</a:t>
                      </a:r>
                      <a:r>
                        <a:rPr lang="en-US" altLang="zh-CN" sz="1500" kern="100" dirty="0">
                          <a:solidFill>
                            <a:srgbClr val="000000"/>
                          </a:solidFill>
                          <a:effectLst/>
                          <a:latin typeface="微软雅黑" panose="020B0503020204020204" pitchFamily="34" charset="-122"/>
                          <a:ea typeface="微软雅黑" panose="020B0503020204020204" pitchFamily="34" charset="-122"/>
                        </a:rPr>
                        <a:t>2</a:t>
                      </a:r>
                      <a:r>
                        <a:rPr lang="en-GB" sz="1500" kern="100" dirty="0">
                          <a:solidFill>
                            <a:srgbClr val="000000"/>
                          </a:solidFill>
                          <a:effectLst/>
                          <a:latin typeface="微软雅黑" panose="020B0503020204020204" pitchFamily="34" charset="-122"/>
                          <a:ea typeface="微软雅黑" panose="020B0503020204020204" pitchFamily="34" charset="-122"/>
                        </a:rPr>
                        <a:t>0s</a:t>
                      </a:r>
                      <a:r>
                        <a:rPr lang="zh-CN" sz="1500" kern="100" dirty="0">
                          <a:solidFill>
                            <a:srgbClr val="000000"/>
                          </a:solidFill>
                          <a:effectLst/>
                          <a:latin typeface="微软雅黑" panose="020B0503020204020204" pitchFamily="34" charset="-122"/>
                          <a:ea typeface="微软雅黑" panose="020B0503020204020204" pitchFamily="34" charset="-122"/>
                        </a:rPr>
                        <a:t>以内</a:t>
                      </a:r>
                      <a:endParaRPr lang="zh-CN" sz="15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3530414"/>
                  </a:ext>
                </a:extLst>
              </a:tr>
            </a:tbl>
          </a:graphicData>
        </a:graphic>
      </p:graphicFrame>
    </p:spTree>
    <p:extLst>
      <p:ext uri="{BB962C8B-B14F-4D97-AF65-F5344CB8AC3E}">
        <p14:creationId xmlns:p14="http://schemas.microsoft.com/office/powerpoint/2010/main" val="4167629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23" name="Group 2">
            <a:extLst>
              <a:ext uri="{FF2B5EF4-FFF2-40B4-BE49-F238E27FC236}">
                <a16:creationId xmlns:a16="http://schemas.microsoft.com/office/drawing/2014/main" id="{3F10DB81-5B03-40A8-8A78-0551FA56AF44}"/>
              </a:ext>
            </a:extLst>
          </p:cNvPr>
          <p:cNvGrpSpPr/>
          <p:nvPr/>
        </p:nvGrpSpPr>
        <p:grpSpPr>
          <a:xfrm>
            <a:off x="5089652" y="2061499"/>
            <a:ext cx="5295665" cy="3172754"/>
            <a:chOff x="4670956" y="2352964"/>
            <a:chExt cx="7060887" cy="4230338"/>
          </a:xfrm>
        </p:grpSpPr>
        <p:grpSp>
          <p:nvGrpSpPr>
            <p:cNvPr id="25" name="Group 70">
              <a:extLst>
                <a:ext uri="{FF2B5EF4-FFF2-40B4-BE49-F238E27FC236}">
                  <a16:creationId xmlns:a16="http://schemas.microsoft.com/office/drawing/2014/main" id="{A64ED3F1-CA68-487A-8EFE-159A39DA785D}"/>
                </a:ext>
              </a:extLst>
            </p:cNvPr>
            <p:cNvGrpSpPr/>
            <p:nvPr/>
          </p:nvGrpSpPr>
          <p:grpSpPr>
            <a:xfrm>
              <a:off x="4670956" y="3526001"/>
              <a:ext cx="118633" cy="76537"/>
              <a:chOff x="4281488" y="4683125"/>
              <a:chExt cx="49213" cy="31750"/>
            </a:xfrm>
            <a:solidFill>
              <a:schemeClr val="bg1"/>
            </a:solidFill>
          </p:grpSpPr>
          <p:sp>
            <p:nvSpPr>
              <p:cNvPr id="52" name="Freeform: Shape 72">
                <a:extLst>
                  <a:ext uri="{FF2B5EF4-FFF2-40B4-BE49-F238E27FC236}">
                    <a16:creationId xmlns:a16="http://schemas.microsoft.com/office/drawing/2014/main" id="{402D3049-500A-40DE-B438-F87738EB4184}"/>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sz="1350"/>
              </a:p>
            </p:txBody>
          </p:sp>
          <p:sp>
            <p:nvSpPr>
              <p:cNvPr id="53" name="Freeform: Shape 74">
                <a:extLst>
                  <a:ext uri="{FF2B5EF4-FFF2-40B4-BE49-F238E27FC236}">
                    <a16:creationId xmlns:a16="http://schemas.microsoft.com/office/drawing/2014/main" id="{DE677280-07F6-44B1-88D5-0D5DBE85AF70}"/>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sz="1350"/>
              </a:p>
            </p:txBody>
          </p:sp>
        </p:grpSp>
        <p:grpSp>
          <p:nvGrpSpPr>
            <p:cNvPr id="27" name="Group 75">
              <a:extLst>
                <a:ext uri="{FF2B5EF4-FFF2-40B4-BE49-F238E27FC236}">
                  <a16:creationId xmlns:a16="http://schemas.microsoft.com/office/drawing/2014/main" id="{6439C840-9535-4B21-AC86-57B022CE5016}"/>
                </a:ext>
              </a:extLst>
            </p:cNvPr>
            <p:cNvGrpSpPr/>
            <p:nvPr/>
          </p:nvGrpSpPr>
          <p:grpSpPr>
            <a:xfrm>
              <a:off x="5893527" y="2352964"/>
              <a:ext cx="478369" cy="392590"/>
              <a:chOff x="2551113" y="4586288"/>
              <a:chExt cx="230188" cy="188912"/>
            </a:xfrm>
            <a:solidFill>
              <a:schemeClr val="bg1"/>
            </a:solidFill>
          </p:grpSpPr>
          <p:sp>
            <p:nvSpPr>
              <p:cNvPr id="44" name="Oval 76">
                <a:extLst>
                  <a:ext uri="{FF2B5EF4-FFF2-40B4-BE49-F238E27FC236}">
                    <a16:creationId xmlns:a16="http://schemas.microsoft.com/office/drawing/2014/main" id="{4EEF31CB-E422-4AC1-BB90-C5AF4EF9B76A}"/>
                  </a:ext>
                </a:extLst>
              </p:cNvPr>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sz="1350"/>
              </a:p>
            </p:txBody>
          </p:sp>
          <p:sp>
            <p:nvSpPr>
              <p:cNvPr id="45" name="Freeform: Shape 85">
                <a:extLst>
                  <a:ext uri="{FF2B5EF4-FFF2-40B4-BE49-F238E27FC236}">
                    <a16:creationId xmlns:a16="http://schemas.microsoft.com/office/drawing/2014/main" id="{5DE02271-26EB-4E0C-805F-B5C7B06013CF}"/>
                  </a:ext>
                </a:extLst>
              </p:cNvPr>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sz="1350"/>
              </a:p>
            </p:txBody>
          </p:sp>
          <p:sp>
            <p:nvSpPr>
              <p:cNvPr id="46" name="Oval 86">
                <a:extLst>
                  <a:ext uri="{FF2B5EF4-FFF2-40B4-BE49-F238E27FC236}">
                    <a16:creationId xmlns:a16="http://schemas.microsoft.com/office/drawing/2014/main" id="{FBDB8868-4D61-4CCC-889F-7FBC667FB6B0}"/>
                  </a:ext>
                </a:extLst>
              </p:cNvPr>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sz="1350"/>
              </a:p>
            </p:txBody>
          </p:sp>
          <p:sp>
            <p:nvSpPr>
              <p:cNvPr id="47" name="Freeform: Shape 87">
                <a:extLst>
                  <a:ext uri="{FF2B5EF4-FFF2-40B4-BE49-F238E27FC236}">
                    <a16:creationId xmlns:a16="http://schemas.microsoft.com/office/drawing/2014/main" id="{AD616988-9ECC-4FD9-977D-A0E3B90D21F7}"/>
                  </a:ext>
                </a:extLst>
              </p:cNvPr>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sz="1350"/>
              </a:p>
            </p:txBody>
          </p:sp>
          <p:sp>
            <p:nvSpPr>
              <p:cNvPr id="48" name="Oval 88">
                <a:extLst>
                  <a:ext uri="{FF2B5EF4-FFF2-40B4-BE49-F238E27FC236}">
                    <a16:creationId xmlns:a16="http://schemas.microsoft.com/office/drawing/2014/main" id="{87F5DA72-1EFC-4D81-8993-693BC20C8521}"/>
                  </a:ext>
                </a:extLst>
              </p:cNvPr>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sz="1350"/>
              </a:p>
            </p:txBody>
          </p:sp>
          <p:sp>
            <p:nvSpPr>
              <p:cNvPr id="49" name="Freeform: Shape 89">
                <a:extLst>
                  <a:ext uri="{FF2B5EF4-FFF2-40B4-BE49-F238E27FC236}">
                    <a16:creationId xmlns:a16="http://schemas.microsoft.com/office/drawing/2014/main" id="{3B729711-1E9A-410F-8E3A-698B1F65A56C}"/>
                  </a:ext>
                </a:extLst>
              </p:cNvPr>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sz="1350"/>
              </a:p>
            </p:txBody>
          </p:sp>
          <p:sp>
            <p:nvSpPr>
              <p:cNvPr id="50" name="Freeform: Shape 90">
                <a:extLst>
                  <a:ext uri="{FF2B5EF4-FFF2-40B4-BE49-F238E27FC236}">
                    <a16:creationId xmlns:a16="http://schemas.microsoft.com/office/drawing/2014/main" id="{4733568E-31C5-4826-9DC6-B5DFC2A04798}"/>
                  </a:ext>
                </a:extLst>
              </p:cNvPr>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sz="1350"/>
              </a:p>
            </p:txBody>
          </p:sp>
          <p:sp>
            <p:nvSpPr>
              <p:cNvPr id="51" name="Freeform: Shape 91">
                <a:extLst>
                  <a:ext uri="{FF2B5EF4-FFF2-40B4-BE49-F238E27FC236}">
                    <a16:creationId xmlns:a16="http://schemas.microsoft.com/office/drawing/2014/main" id="{67677785-1E18-4FDF-BBEC-F8E4B98CF344}"/>
                  </a:ext>
                </a:extLst>
              </p:cNvPr>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sz="1350"/>
              </a:p>
            </p:txBody>
          </p:sp>
        </p:grpSp>
        <p:grpSp>
          <p:nvGrpSpPr>
            <p:cNvPr id="28" name="Group 92">
              <a:extLst>
                <a:ext uri="{FF2B5EF4-FFF2-40B4-BE49-F238E27FC236}">
                  <a16:creationId xmlns:a16="http://schemas.microsoft.com/office/drawing/2014/main" id="{8D444227-B399-4019-9D37-606395D39DA2}"/>
                </a:ext>
              </a:extLst>
            </p:cNvPr>
            <p:cNvGrpSpPr/>
            <p:nvPr/>
          </p:nvGrpSpPr>
          <p:grpSpPr>
            <a:xfrm>
              <a:off x="7639755" y="3620487"/>
              <a:ext cx="198995" cy="329099"/>
              <a:chOff x="5073651" y="4605338"/>
              <a:chExt cx="82550" cy="136524"/>
            </a:xfrm>
            <a:solidFill>
              <a:schemeClr val="bg1"/>
            </a:solidFill>
          </p:grpSpPr>
          <p:sp>
            <p:nvSpPr>
              <p:cNvPr id="37" name="Oval 93">
                <a:extLst>
                  <a:ext uri="{FF2B5EF4-FFF2-40B4-BE49-F238E27FC236}">
                    <a16:creationId xmlns:a16="http://schemas.microsoft.com/office/drawing/2014/main" id="{AB51F217-5A37-4AAA-ABA0-7AABD4FDDCFD}"/>
                  </a:ext>
                </a:extLst>
              </p:cNvPr>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sz="1350"/>
              </a:p>
            </p:txBody>
          </p:sp>
          <p:sp>
            <p:nvSpPr>
              <p:cNvPr id="38" name="Freeform: Shape 95">
                <a:extLst>
                  <a:ext uri="{FF2B5EF4-FFF2-40B4-BE49-F238E27FC236}">
                    <a16:creationId xmlns:a16="http://schemas.microsoft.com/office/drawing/2014/main" id="{F31AFE6B-82DD-4A7A-8DB5-9BF8BE2579FF}"/>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sz="1350"/>
              </a:p>
            </p:txBody>
          </p:sp>
          <p:sp>
            <p:nvSpPr>
              <p:cNvPr id="39" name="Freeform: Shape 96">
                <a:extLst>
                  <a:ext uri="{FF2B5EF4-FFF2-40B4-BE49-F238E27FC236}">
                    <a16:creationId xmlns:a16="http://schemas.microsoft.com/office/drawing/2014/main" id="{7E3E1A65-8CF8-4934-85D3-92835A730910}"/>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sz="1350"/>
              </a:p>
            </p:txBody>
          </p:sp>
          <p:sp>
            <p:nvSpPr>
              <p:cNvPr id="40" name="Freeform: Shape 97">
                <a:extLst>
                  <a:ext uri="{FF2B5EF4-FFF2-40B4-BE49-F238E27FC236}">
                    <a16:creationId xmlns:a16="http://schemas.microsoft.com/office/drawing/2014/main" id="{77AD38AA-60CB-4FB0-A991-AD0AD828BDC8}"/>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sz="1350"/>
              </a:p>
            </p:txBody>
          </p:sp>
          <p:sp>
            <p:nvSpPr>
              <p:cNvPr id="41" name="Freeform: Shape 98">
                <a:extLst>
                  <a:ext uri="{FF2B5EF4-FFF2-40B4-BE49-F238E27FC236}">
                    <a16:creationId xmlns:a16="http://schemas.microsoft.com/office/drawing/2014/main" id="{D12AD602-5649-4792-B569-4A5668683B61}"/>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sz="1350"/>
              </a:p>
            </p:txBody>
          </p:sp>
          <p:sp>
            <p:nvSpPr>
              <p:cNvPr id="42" name="Freeform: Shape 100">
                <a:extLst>
                  <a:ext uri="{FF2B5EF4-FFF2-40B4-BE49-F238E27FC236}">
                    <a16:creationId xmlns:a16="http://schemas.microsoft.com/office/drawing/2014/main" id="{12EF0DA1-0113-42E7-8F96-39292C8C9ED2}"/>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sz="1350"/>
              </a:p>
            </p:txBody>
          </p:sp>
          <p:sp>
            <p:nvSpPr>
              <p:cNvPr id="43" name="Freeform: Shape 101">
                <a:extLst>
                  <a:ext uri="{FF2B5EF4-FFF2-40B4-BE49-F238E27FC236}">
                    <a16:creationId xmlns:a16="http://schemas.microsoft.com/office/drawing/2014/main" id="{C47681AD-1BAA-4D6B-A24B-5912DD5B1335}"/>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sz="1350"/>
              </a:p>
            </p:txBody>
          </p:sp>
        </p:grpSp>
        <p:grpSp>
          <p:nvGrpSpPr>
            <p:cNvPr id="29" name="Group 102">
              <a:extLst>
                <a:ext uri="{FF2B5EF4-FFF2-40B4-BE49-F238E27FC236}">
                  <a16:creationId xmlns:a16="http://schemas.microsoft.com/office/drawing/2014/main" id="{EA3B1954-CB2B-4154-81B7-153AA715BC91}"/>
                </a:ext>
              </a:extLst>
            </p:cNvPr>
            <p:cNvGrpSpPr/>
            <p:nvPr/>
          </p:nvGrpSpPr>
          <p:grpSpPr>
            <a:xfrm>
              <a:off x="6909572" y="5476848"/>
              <a:ext cx="4822271" cy="1106454"/>
              <a:chOff x="3987801" y="4657725"/>
              <a:chExt cx="2000463" cy="459002"/>
            </a:xfrm>
            <a:solidFill>
              <a:schemeClr val="bg1"/>
            </a:solidFill>
          </p:grpSpPr>
          <p:sp>
            <p:nvSpPr>
              <p:cNvPr id="31" name="Oval 103">
                <a:extLst>
                  <a:ext uri="{FF2B5EF4-FFF2-40B4-BE49-F238E27FC236}">
                    <a16:creationId xmlns:a16="http://schemas.microsoft.com/office/drawing/2014/main" id="{5B379289-FDFD-4EE7-964B-4CF20B6F58FE}"/>
                  </a:ext>
                </a:extLst>
              </p:cNvPr>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sz="1350"/>
              </a:p>
            </p:txBody>
          </p:sp>
          <p:sp>
            <p:nvSpPr>
              <p:cNvPr id="32" name="Freeform: Shape 104">
                <a:extLst>
                  <a:ext uri="{FF2B5EF4-FFF2-40B4-BE49-F238E27FC236}">
                    <a16:creationId xmlns:a16="http://schemas.microsoft.com/office/drawing/2014/main" id="{3073BC8D-E6FA-4532-AF0A-9617C74D859E}"/>
                  </a:ext>
                </a:extLst>
              </p:cNvPr>
              <p:cNvSpPr>
                <a:spLocks/>
              </p:cNvSpPr>
              <p:nvPr/>
            </p:nvSpPr>
            <p:spPr bwMode="auto">
              <a:xfrm>
                <a:off x="5932701" y="5013539"/>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sz="1350"/>
              </a:p>
            </p:txBody>
          </p:sp>
          <p:sp>
            <p:nvSpPr>
              <p:cNvPr id="33" name="Oval 105">
                <a:extLst>
                  <a:ext uri="{FF2B5EF4-FFF2-40B4-BE49-F238E27FC236}">
                    <a16:creationId xmlns:a16="http://schemas.microsoft.com/office/drawing/2014/main" id="{C5F90B0F-F731-4E67-9ED9-2FD058791D17}"/>
                  </a:ext>
                </a:extLst>
              </p:cNvPr>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sz="1350"/>
              </a:p>
            </p:txBody>
          </p:sp>
          <p:sp>
            <p:nvSpPr>
              <p:cNvPr id="34" name="Freeform: Shape 106">
                <a:extLst>
                  <a:ext uri="{FF2B5EF4-FFF2-40B4-BE49-F238E27FC236}">
                    <a16:creationId xmlns:a16="http://schemas.microsoft.com/office/drawing/2014/main" id="{12418508-B737-4E8D-97C0-4FEF653ED1BE}"/>
                  </a:ext>
                </a:extLst>
              </p:cNvPr>
              <p:cNvSpPr>
                <a:spLocks/>
              </p:cNvSpPr>
              <p:nvPr/>
            </p:nvSpPr>
            <p:spPr bwMode="auto">
              <a:xfrm>
                <a:off x="5854913" y="5024652"/>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sz="1350"/>
              </a:p>
            </p:txBody>
          </p:sp>
          <p:sp>
            <p:nvSpPr>
              <p:cNvPr id="35" name="Freeform: Shape 107">
                <a:extLst>
                  <a:ext uri="{FF2B5EF4-FFF2-40B4-BE49-F238E27FC236}">
                    <a16:creationId xmlns:a16="http://schemas.microsoft.com/office/drawing/2014/main" id="{91EF99A4-A259-4095-9A68-AB2E1908D138}"/>
                  </a:ext>
                </a:extLst>
              </p:cNvPr>
              <p:cNvSpPr>
                <a:spLocks/>
              </p:cNvSpPr>
              <p:nvPr/>
            </p:nvSpPr>
            <p:spPr bwMode="auto">
              <a:xfrm>
                <a:off x="5840626" y="4923052"/>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sz="1350"/>
              </a:p>
            </p:txBody>
          </p:sp>
          <p:sp>
            <p:nvSpPr>
              <p:cNvPr id="36" name="Freeform: Shape 108">
                <a:extLst>
                  <a:ext uri="{FF2B5EF4-FFF2-40B4-BE49-F238E27FC236}">
                    <a16:creationId xmlns:a16="http://schemas.microsoft.com/office/drawing/2014/main" id="{D0791AA0-790C-47B5-A9D0-659969FEFDD0}"/>
                  </a:ext>
                </a:extLst>
              </p:cNvPr>
              <p:cNvSpPr>
                <a:spLocks/>
              </p:cNvSpPr>
              <p:nvPr/>
            </p:nvSpPr>
            <p:spPr bwMode="auto">
              <a:xfrm>
                <a:off x="5924763" y="4946862"/>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sz="1350"/>
              </a:p>
            </p:txBody>
          </p:sp>
        </p:grpSp>
        <p:sp>
          <p:nvSpPr>
            <p:cNvPr id="30" name="Freeform: Shape 112">
              <a:extLst>
                <a:ext uri="{FF2B5EF4-FFF2-40B4-BE49-F238E27FC236}">
                  <a16:creationId xmlns:a16="http://schemas.microsoft.com/office/drawing/2014/main" id="{4314D711-8D11-4E33-81B0-838100A4388D}"/>
                </a:ext>
              </a:extLst>
            </p:cNvPr>
            <p:cNvSpPr>
              <a:spLocks/>
            </p:cNvSpPr>
            <p:nvPr/>
          </p:nvSpPr>
          <p:spPr bwMode="auto">
            <a:xfrm>
              <a:off x="4996133" y="5312523"/>
              <a:ext cx="108900" cy="90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solidFill>
              <a:schemeClr val="bg1"/>
            </a:solidFill>
            <a:ln w="9525">
              <a:noFill/>
              <a:round/>
              <a:headEnd/>
              <a:tailEnd/>
            </a:ln>
          </p:spPr>
          <p:txBody>
            <a:bodyPr anchor="ctr"/>
            <a:lstStyle/>
            <a:p>
              <a:pPr algn="ctr"/>
              <a:endParaRPr sz="1350"/>
            </a:p>
          </p:txBody>
        </p:sp>
      </p:grpSp>
      <p:sp>
        <p:nvSpPr>
          <p:cNvPr id="61" name="TextBox 18">
            <a:extLst>
              <a:ext uri="{FF2B5EF4-FFF2-40B4-BE49-F238E27FC236}">
                <a16:creationId xmlns:a16="http://schemas.microsoft.com/office/drawing/2014/main" id="{E7A88A26-1511-4B09-8AA3-F37253948C13}"/>
              </a:ext>
            </a:extLst>
          </p:cNvPr>
          <p:cNvSpPr txBox="1"/>
          <p:nvPr/>
        </p:nvSpPr>
        <p:spPr>
          <a:xfrm flipH="1">
            <a:off x="324128" y="2927680"/>
            <a:ext cx="2031325" cy="461665"/>
          </a:xfrm>
          <a:prstGeom prst="rect">
            <a:avLst/>
          </a:prstGeom>
          <a:noFill/>
        </p:spPr>
        <p:txBody>
          <a:bodyPr wrap="none" rtlCol="0">
            <a:spAutoFit/>
          </a:bodyPr>
          <a:lstStyle/>
          <a:p>
            <a:r>
              <a:rPr lang="zh-CN" altLang="en-US" sz="2400" b="1" dirty="0">
                <a:solidFill>
                  <a:srgbClr val="986D02"/>
                </a:solidFill>
                <a:latin typeface="微软雅黑" panose="020B0503020204020204" pitchFamily="34" charset="-122"/>
                <a:ea typeface="微软雅黑" panose="020B0503020204020204" pitchFamily="34" charset="-122"/>
                <a:cs typeface="Roboto Black" charset="0"/>
              </a:rPr>
              <a:t>功能测试结果</a:t>
            </a:r>
            <a:endParaRPr lang="en-US" sz="2400" b="1" dirty="0">
              <a:solidFill>
                <a:srgbClr val="986D02"/>
              </a:solidFill>
              <a:latin typeface="微软雅黑" panose="020B0503020204020204" pitchFamily="34" charset="-122"/>
              <a:ea typeface="微软雅黑" panose="020B0503020204020204" pitchFamily="34" charset="-122"/>
              <a:cs typeface="Roboto Black" charset="0"/>
            </a:endParaRPr>
          </a:p>
        </p:txBody>
      </p:sp>
      <p:graphicFrame>
        <p:nvGraphicFramePr>
          <p:cNvPr id="3" name="表格 2">
            <a:extLst>
              <a:ext uri="{FF2B5EF4-FFF2-40B4-BE49-F238E27FC236}">
                <a16:creationId xmlns:a16="http://schemas.microsoft.com/office/drawing/2014/main" id="{9DAA80D8-060B-4B69-96C1-4371B23640D0}"/>
              </a:ext>
            </a:extLst>
          </p:cNvPr>
          <p:cNvGraphicFramePr>
            <a:graphicFrameLocks noGrp="1"/>
          </p:cNvGraphicFramePr>
          <p:nvPr/>
        </p:nvGraphicFramePr>
        <p:xfrm>
          <a:off x="2839693" y="1589640"/>
          <a:ext cx="6971605" cy="3678720"/>
        </p:xfrm>
        <a:graphic>
          <a:graphicData uri="http://schemas.openxmlformats.org/drawingml/2006/table">
            <a:tbl>
              <a:tblPr>
                <a:tableStyleId>{21E4AEA4-8DFA-4A89-87EB-49C32662AFE0}</a:tableStyleId>
              </a:tblPr>
              <a:tblGrid>
                <a:gridCol w="1149521">
                  <a:extLst>
                    <a:ext uri="{9D8B030D-6E8A-4147-A177-3AD203B41FA5}">
                      <a16:colId xmlns:a16="http://schemas.microsoft.com/office/drawing/2014/main" val="2405585581"/>
                    </a:ext>
                  </a:extLst>
                </a:gridCol>
                <a:gridCol w="1034900">
                  <a:extLst>
                    <a:ext uri="{9D8B030D-6E8A-4147-A177-3AD203B41FA5}">
                      <a16:colId xmlns:a16="http://schemas.microsoft.com/office/drawing/2014/main" val="3993707434"/>
                    </a:ext>
                  </a:extLst>
                </a:gridCol>
                <a:gridCol w="2684605">
                  <a:extLst>
                    <a:ext uri="{9D8B030D-6E8A-4147-A177-3AD203B41FA5}">
                      <a16:colId xmlns:a16="http://schemas.microsoft.com/office/drawing/2014/main" val="2424511001"/>
                    </a:ext>
                  </a:extLst>
                </a:gridCol>
                <a:gridCol w="2102579">
                  <a:extLst>
                    <a:ext uri="{9D8B030D-6E8A-4147-A177-3AD203B41FA5}">
                      <a16:colId xmlns:a16="http://schemas.microsoft.com/office/drawing/2014/main" val="1314822065"/>
                    </a:ext>
                  </a:extLst>
                </a:gridCol>
              </a:tblGrid>
              <a:tr h="0">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测试编号</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marL="133350" algn="just">
                        <a:spcAft>
                          <a:spcPts val="0"/>
                        </a:spcAft>
                      </a:pPr>
                      <a:r>
                        <a:rPr lang="zh-CN" sz="1600" kern="100">
                          <a:effectLst/>
                          <a:latin typeface="微软雅黑" panose="020B0503020204020204" pitchFamily="34" charset="-122"/>
                          <a:ea typeface="微软雅黑" panose="020B0503020204020204" pitchFamily="34" charset="-122"/>
                        </a:rPr>
                        <a:t>功能项</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marL="133350" algn="just">
                        <a:spcAft>
                          <a:spcPts val="0"/>
                        </a:spcAft>
                      </a:pPr>
                      <a:r>
                        <a:rPr lang="zh-CN" sz="1600" kern="100">
                          <a:effectLst/>
                          <a:latin typeface="微软雅黑" panose="020B0503020204020204" pitchFamily="34" charset="-122"/>
                          <a:ea typeface="微软雅黑" panose="020B0503020204020204" pitchFamily="34" charset="-122"/>
                        </a:rPr>
                        <a:t>覆盖测试用例编号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marL="133350" algn="just">
                        <a:spcAft>
                          <a:spcPts val="0"/>
                        </a:spcAft>
                      </a:pPr>
                      <a:r>
                        <a:rPr lang="zh-CN" sz="1600" kern="100">
                          <a:effectLst/>
                          <a:latin typeface="微软雅黑" panose="020B0503020204020204" pitchFamily="34" charset="-122"/>
                          <a:ea typeface="微软雅黑" panose="020B0503020204020204" pitchFamily="34" charset="-122"/>
                        </a:rPr>
                        <a:t>测试是否通过</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3082483755"/>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１</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用户登录</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１，２，１６－１８</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Ｙ</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4056603628"/>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２</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用户注册</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３，４，１８－２１</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Ｙ</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2608411907"/>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３</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注册商品</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５，６，２２，２３</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Ｙ</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728945813"/>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４</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授权港口</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７，８，２４－２６</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Ｙ</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725143529"/>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５</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新建物流</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９－１１，２７－３０</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Ｙ</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415201018"/>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６</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添加节点</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a:effectLst/>
                          <a:latin typeface="微软雅黑" panose="020B0503020204020204" pitchFamily="34" charset="-122"/>
                          <a:ea typeface="微软雅黑" panose="020B0503020204020204" pitchFamily="34" charset="-122"/>
                        </a:rPr>
                        <a:t>１３－１５，３３－３６</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l">
                        <a:spcAft>
                          <a:spcPts val="0"/>
                        </a:spcAft>
                      </a:pPr>
                      <a:r>
                        <a:rPr lang="zh-CN" sz="1600" kern="100" dirty="0">
                          <a:effectLst/>
                          <a:latin typeface="微软雅黑" panose="020B0503020204020204" pitchFamily="34" charset="-122"/>
                          <a:ea typeface="微软雅黑" panose="020B0503020204020204" pitchFamily="34" charset="-122"/>
                        </a:rPr>
                        <a:t>Ｙ</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3461038274"/>
                  </a:ext>
                </a:extLst>
              </a:tr>
              <a:tr h="0">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７</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物流查询</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a:effectLst/>
                          <a:latin typeface="微软雅黑" panose="020B0503020204020204" pitchFamily="34" charset="-122"/>
                          <a:ea typeface="微软雅黑" panose="020B0503020204020204" pitchFamily="34" charset="-122"/>
                        </a:rPr>
                        <a:t>１２，２１，３２</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Ｙ</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tc>
                <a:extLst>
                  <a:ext uri="{0D108BD9-81ED-4DB2-BD59-A6C34878D82A}">
                    <a16:rowId xmlns:a16="http://schemas.microsoft.com/office/drawing/2014/main" val="7685007"/>
                  </a:ext>
                </a:extLst>
              </a:tr>
            </a:tbl>
          </a:graphicData>
        </a:graphic>
      </p:graphicFrame>
    </p:spTree>
    <p:extLst>
      <p:ext uri="{BB962C8B-B14F-4D97-AF65-F5344CB8AC3E}">
        <p14:creationId xmlns:p14="http://schemas.microsoft.com/office/powerpoint/2010/main" val="19236105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23" name="Group 2">
            <a:extLst>
              <a:ext uri="{FF2B5EF4-FFF2-40B4-BE49-F238E27FC236}">
                <a16:creationId xmlns:a16="http://schemas.microsoft.com/office/drawing/2014/main" id="{3F10DB81-5B03-40A8-8A78-0551FA56AF44}"/>
              </a:ext>
            </a:extLst>
          </p:cNvPr>
          <p:cNvGrpSpPr/>
          <p:nvPr/>
        </p:nvGrpSpPr>
        <p:grpSpPr>
          <a:xfrm>
            <a:off x="5089652" y="2061499"/>
            <a:ext cx="5295665" cy="3172754"/>
            <a:chOff x="4670956" y="2352964"/>
            <a:chExt cx="7060887" cy="4230338"/>
          </a:xfrm>
        </p:grpSpPr>
        <p:grpSp>
          <p:nvGrpSpPr>
            <p:cNvPr id="25" name="Group 70">
              <a:extLst>
                <a:ext uri="{FF2B5EF4-FFF2-40B4-BE49-F238E27FC236}">
                  <a16:creationId xmlns:a16="http://schemas.microsoft.com/office/drawing/2014/main" id="{A64ED3F1-CA68-487A-8EFE-159A39DA785D}"/>
                </a:ext>
              </a:extLst>
            </p:cNvPr>
            <p:cNvGrpSpPr/>
            <p:nvPr/>
          </p:nvGrpSpPr>
          <p:grpSpPr>
            <a:xfrm>
              <a:off x="4670956" y="3526001"/>
              <a:ext cx="118633" cy="76537"/>
              <a:chOff x="4281488" y="4683125"/>
              <a:chExt cx="49213" cy="31750"/>
            </a:xfrm>
            <a:solidFill>
              <a:schemeClr val="bg1"/>
            </a:solidFill>
          </p:grpSpPr>
          <p:sp>
            <p:nvSpPr>
              <p:cNvPr id="52" name="Freeform: Shape 72">
                <a:extLst>
                  <a:ext uri="{FF2B5EF4-FFF2-40B4-BE49-F238E27FC236}">
                    <a16:creationId xmlns:a16="http://schemas.microsoft.com/office/drawing/2014/main" id="{402D3049-500A-40DE-B438-F87738EB4184}"/>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sz="1350"/>
              </a:p>
            </p:txBody>
          </p:sp>
          <p:sp>
            <p:nvSpPr>
              <p:cNvPr id="53" name="Freeform: Shape 74">
                <a:extLst>
                  <a:ext uri="{FF2B5EF4-FFF2-40B4-BE49-F238E27FC236}">
                    <a16:creationId xmlns:a16="http://schemas.microsoft.com/office/drawing/2014/main" id="{DE677280-07F6-44B1-88D5-0D5DBE85AF70}"/>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sz="1350"/>
              </a:p>
            </p:txBody>
          </p:sp>
        </p:grpSp>
        <p:grpSp>
          <p:nvGrpSpPr>
            <p:cNvPr id="27" name="Group 75">
              <a:extLst>
                <a:ext uri="{FF2B5EF4-FFF2-40B4-BE49-F238E27FC236}">
                  <a16:creationId xmlns:a16="http://schemas.microsoft.com/office/drawing/2014/main" id="{6439C840-9535-4B21-AC86-57B022CE5016}"/>
                </a:ext>
              </a:extLst>
            </p:cNvPr>
            <p:cNvGrpSpPr/>
            <p:nvPr/>
          </p:nvGrpSpPr>
          <p:grpSpPr>
            <a:xfrm>
              <a:off x="5893527" y="2352964"/>
              <a:ext cx="478369" cy="392590"/>
              <a:chOff x="2551113" y="4586288"/>
              <a:chExt cx="230188" cy="188912"/>
            </a:xfrm>
            <a:solidFill>
              <a:schemeClr val="bg1"/>
            </a:solidFill>
          </p:grpSpPr>
          <p:sp>
            <p:nvSpPr>
              <p:cNvPr id="44" name="Oval 76">
                <a:extLst>
                  <a:ext uri="{FF2B5EF4-FFF2-40B4-BE49-F238E27FC236}">
                    <a16:creationId xmlns:a16="http://schemas.microsoft.com/office/drawing/2014/main" id="{4EEF31CB-E422-4AC1-BB90-C5AF4EF9B76A}"/>
                  </a:ext>
                </a:extLst>
              </p:cNvPr>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sz="1350"/>
              </a:p>
            </p:txBody>
          </p:sp>
          <p:sp>
            <p:nvSpPr>
              <p:cNvPr id="45" name="Freeform: Shape 85">
                <a:extLst>
                  <a:ext uri="{FF2B5EF4-FFF2-40B4-BE49-F238E27FC236}">
                    <a16:creationId xmlns:a16="http://schemas.microsoft.com/office/drawing/2014/main" id="{5DE02271-26EB-4E0C-805F-B5C7B06013CF}"/>
                  </a:ext>
                </a:extLst>
              </p:cNvPr>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sz="1350"/>
              </a:p>
            </p:txBody>
          </p:sp>
          <p:sp>
            <p:nvSpPr>
              <p:cNvPr id="46" name="Oval 86">
                <a:extLst>
                  <a:ext uri="{FF2B5EF4-FFF2-40B4-BE49-F238E27FC236}">
                    <a16:creationId xmlns:a16="http://schemas.microsoft.com/office/drawing/2014/main" id="{FBDB8868-4D61-4CCC-889F-7FBC667FB6B0}"/>
                  </a:ext>
                </a:extLst>
              </p:cNvPr>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sz="1350"/>
              </a:p>
            </p:txBody>
          </p:sp>
          <p:sp>
            <p:nvSpPr>
              <p:cNvPr id="47" name="Freeform: Shape 87">
                <a:extLst>
                  <a:ext uri="{FF2B5EF4-FFF2-40B4-BE49-F238E27FC236}">
                    <a16:creationId xmlns:a16="http://schemas.microsoft.com/office/drawing/2014/main" id="{AD616988-9ECC-4FD9-977D-A0E3B90D21F7}"/>
                  </a:ext>
                </a:extLst>
              </p:cNvPr>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sz="1350"/>
              </a:p>
            </p:txBody>
          </p:sp>
          <p:sp>
            <p:nvSpPr>
              <p:cNvPr id="48" name="Oval 88">
                <a:extLst>
                  <a:ext uri="{FF2B5EF4-FFF2-40B4-BE49-F238E27FC236}">
                    <a16:creationId xmlns:a16="http://schemas.microsoft.com/office/drawing/2014/main" id="{87F5DA72-1EFC-4D81-8993-693BC20C8521}"/>
                  </a:ext>
                </a:extLst>
              </p:cNvPr>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sz="1350"/>
              </a:p>
            </p:txBody>
          </p:sp>
          <p:sp>
            <p:nvSpPr>
              <p:cNvPr id="49" name="Freeform: Shape 89">
                <a:extLst>
                  <a:ext uri="{FF2B5EF4-FFF2-40B4-BE49-F238E27FC236}">
                    <a16:creationId xmlns:a16="http://schemas.microsoft.com/office/drawing/2014/main" id="{3B729711-1E9A-410F-8E3A-698B1F65A56C}"/>
                  </a:ext>
                </a:extLst>
              </p:cNvPr>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sz="1350"/>
              </a:p>
            </p:txBody>
          </p:sp>
          <p:sp>
            <p:nvSpPr>
              <p:cNvPr id="50" name="Freeform: Shape 90">
                <a:extLst>
                  <a:ext uri="{FF2B5EF4-FFF2-40B4-BE49-F238E27FC236}">
                    <a16:creationId xmlns:a16="http://schemas.microsoft.com/office/drawing/2014/main" id="{4733568E-31C5-4826-9DC6-B5DFC2A04798}"/>
                  </a:ext>
                </a:extLst>
              </p:cNvPr>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sz="1350"/>
              </a:p>
            </p:txBody>
          </p:sp>
          <p:sp>
            <p:nvSpPr>
              <p:cNvPr id="51" name="Freeform: Shape 91">
                <a:extLst>
                  <a:ext uri="{FF2B5EF4-FFF2-40B4-BE49-F238E27FC236}">
                    <a16:creationId xmlns:a16="http://schemas.microsoft.com/office/drawing/2014/main" id="{67677785-1E18-4FDF-BBEC-F8E4B98CF344}"/>
                  </a:ext>
                </a:extLst>
              </p:cNvPr>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sz="1350"/>
              </a:p>
            </p:txBody>
          </p:sp>
        </p:grpSp>
        <p:grpSp>
          <p:nvGrpSpPr>
            <p:cNvPr id="28" name="Group 92">
              <a:extLst>
                <a:ext uri="{FF2B5EF4-FFF2-40B4-BE49-F238E27FC236}">
                  <a16:creationId xmlns:a16="http://schemas.microsoft.com/office/drawing/2014/main" id="{8D444227-B399-4019-9D37-606395D39DA2}"/>
                </a:ext>
              </a:extLst>
            </p:cNvPr>
            <p:cNvGrpSpPr/>
            <p:nvPr/>
          </p:nvGrpSpPr>
          <p:grpSpPr>
            <a:xfrm>
              <a:off x="7639755" y="3620487"/>
              <a:ext cx="198995" cy="329099"/>
              <a:chOff x="5073651" y="4605338"/>
              <a:chExt cx="82550" cy="136524"/>
            </a:xfrm>
            <a:solidFill>
              <a:schemeClr val="bg1"/>
            </a:solidFill>
          </p:grpSpPr>
          <p:sp>
            <p:nvSpPr>
              <p:cNvPr id="37" name="Oval 93">
                <a:extLst>
                  <a:ext uri="{FF2B5EF4-FFF2-40B4-BE49-F238E27FC236}">
                    <a16:creationId xmlns:a16="http://schemas.microsoft.com/office/drawing/2014/main" id="{AB51F217-5A37-4AAA-ABA0-7AABD4FDDCFD}"/>
                  </a:ext>
                </a:extLst>
              </p:cNvPr>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sz="1350"/>
              </a:p>
            </p:txBody>
          </p:sp>
          <p:sp>
            <p:nvSpPr>
              <p:cNvPr id="38" name="Freeform: Shape 95">
                <a:extLst>
                  <a:ext uri="{FF2B5EF4-FFF2-40B4-BE49-F238E27FC236}">
                    <a16:creationId xmlns:a16="http://schemas.microsoft.com/office/drawing/2014/main" id="{F31AFE6B-82DD-4A7A-8DB5-9BF8BE2579FF}"/>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sz="1350"/>
              </a:p>
            </p:txBody>
          </p:sp>
          <p:sp>
            <p:nvSpPr>
              <p:cNvPr id="39" name="Freeform: Shape 96">
                <a:extLst>
                  <a:ext uri="{FF2B5EF4-FFF2-40B4-BE49-F238E27FC236}">
                    <a16:creationId xmlns:a16="http://schemas.microsoft.com/office/drawing/2014/main" id="{7E3E1A65-8CF8-4934-85D3-92835A730910}"/>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sz="1350"/>
              </a:p>
            </p:txBody>
          </p:sp>
          <p:sp>
            <p:nvSpPr>
              <p:cNvPr id="40" name="Freeform: Shape 97">
                <a:extLst>
                  <a:ext uri="{FF2B5EF4-FFF2-40B4-BE49-F238E27FC236}">
                    <a16:creationId xmlns:a16="http://schemas.microsoft.com/office/drawing/2014/main" id="{77AD38AA-60CB-4FB0-A991-AD0AD828BDC8}"/>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sz="1350"/>
              </a:p>
            </p:txBody>
          </p:sp>
          <p:sp>
            <p:nvSpPr>
              <p:cNvPr id="41" name="Freeform: Shape 98">
                <a:extLst>
                  <a:ext uri="{FF2B5EF4-FFF2-40B4-BE49-F238E27FC236}">
                    <a16:creationId xmlns:a16="http://schemas.microsoft.com/office/drawing/2014/main" id="{D12AD602-5649-4792-B569-4A5668683B61}"/>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sz="1350"/>
              </a:p>
            </p:txBody>
          </p:sp>
          <p:sp>
            <p:nvSpPr>
              <p:cNvPr id="42" name="Freeform: Shape 100">
                <a:extLst>
                  <a:ext uri="{FF2B5EF4-FFF2-40B4-BE49-F238E27FC236}">
                    <a16:creationId xmlns:a16="http://schemas.microsoft.com/office/drawing/2014/main" id="{12EF0DA1-0113-42E7-8F96-39292C8C9ED2}"/>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sz="1350"/>
              </a:p>
            </p:txBody>
          </p:sp>
          <p:sp>
            <p:nvSpPr>
              <p:cNvPr id="43" name="Freeform: Shape 101">
                <a:extLst>
                  <a:ext uri="{FF2B5EF4-FFF2-40B4-BE49-F238E27FC236}">
                    <a16:creationId xmlns:a16="http://schemas.microsoft.com/office/drawing/2014/main" id="{C47681AD-1BAA-4D6B-A24B-5912DD5B1335}"/>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sz="1350"/>
              </a:p>
            </p:txBody>
          </p:sp>
        </p:grpSp>
        <p:grpSp>
          <p:nvGrpSpPr>
            <p:cNvPr id="29" name="Group 102">
              <a:extLst>
                <a:ext uri="{FF2B5EF4-FFF2-40B4-BE49-F238E27FC236}">
                  <a16:creationId xmlns:a16="http://schemas.microsoft.com/office/drawing/2014/main" id="{EA3B1954-CB2B-4154-81B7-153AA715BC91}"/>
                </a:ext>
              </a:extLst>
            </p:cNvPr>
            <p:cNvGrpSpPr/>
            <p:nvPr/>
          </p:nvGrpSpPr>
          <p:grpSpPr>
            <a:xfrm>
              <a:off x="6909572" y="5476848"/>
              <a:ext cx="4822271" cy="1106454"/>
              <a:chOff x="3987801" y="4657725"/>
              <a:chExt cx="2000463" cy="459002"/>
            </a:xfrm>
            <a:solidFill>
              <a:schemeClr val="bg1"/>
            </a:solidFill>
          </p:grpSpPr>
          <p:sp>
            <p:nvSpPr>
              <p:cNvPr id="31" name="Oval 103">
                <a:extLst>
                  <a:ext uri="{FF2B5EF4-FFF2-40B4-BE49-F238E27FC236}">
                    <a16:creationId xmlns:a16="http://schemas.microsoft.com/office/drawing/2014/main" id="{5B379289-FDFD-4EE7-964B-4CF20B6F58FE}"/>
                  </a:ext>
                </a:extLst>
              </p:cNvPr>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sz="1350"/>
              </a:p>
            </p:txBody>
          </p:sp>
          <p:sp>
            <p:nvSpPr>
              <p:cNvPr id="32" name="Freeform: Shape 104">
                <a:extLst>
                  <a:ext uri="{FF2B5EF4-FFF2-40B4-BE49-F238E27FC236}">
                    <a16:creationId xmlns:a16="http://schemas.microsoft.com/office/drawing/2014/main" id="{3073BC8D-E6FA-4532-AF0A-9617C74D859E}"/>
                  </a:ext>
                </a:extLst>
              </p:cNvPr>
              <p:cNvSpPr>
                <a:spLocks/>
              </p:cNvSpPr>
              <p:nvPr/>
            </p:nvSpPr>
            <p:spPr bwMode="auto">
              <a:xfrm>
                <a:off x="5932701" y="5013539"/>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sz="1350"/>
              </a:p>
            </p:txBody>
          </p:sp>
          <p:sp>
            <p:nvSpPr>
              <p:cNvPr id="33" name="Oval 105">
                <a:extLst>
                  <a:ext uri="{FF2B5EF4-FFF2-40B4-BE49-F238E27FC236}">
                    <a16:creationId xmlns:a16="http://schemas.microsoft.com/office/drawing/2014/main" id="{C5F90B0F-F731-4E67-9ED9-2FD058791D17}"/>
                  </a:ext>
                </a:extLst>
              </p:cNvPr>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sz="1350"/>
              </a:p>
            </p:txBody>
          </p:sp>
          <p:sp>
            <p:nvSpPr>
              <p:cNvPr id="34" name="Freeform: Shape 106">
                <a:extLst>
                  <a:ext uri="{FF2B5EF4-FFF2-40B4-BE49-F238E27FC236}">
                    <a16:creationId xmlns:a16="http://schemas.microsoft.com/office/drawing/2014/main" id="{12418508-B737-4E8D-97C0-4FEF653ED1BE}"/>
                  </a:ext>
                </a:extLst>
              </p:cNvPr>
              <p:cNvSpPr>
                <a:spLocks/>
              </p:cNvSpPr>
              <p:nvPr/>
            </p:nvSpPr>
            <p:spPr bwMode="auto">
              <a:xfrm>
                <a:off x="5854913" y="5024652"/>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sz="1350"/>
              </a:p>
            </p:txBody>
          </p:sp>
          <p:sp>
            <p:nvSpPr>
              <p:cNvPr id="35" name="Freeform: Shape 107">
                <a:extLst>
                  <a:ext uri="{FF2B5EF4-FFF2-40B4-BE49-F238E27FC236}">
                    <a16:creationId xmlns:a16="http://schemas.microsoft.com/office/drawing/2014/main" id="{91EF99A4-A259-4095-9A68-AB2E1908D138}"/>
                  </a:ext>
                </a:extLst>
              </p:cNvPr>
              <p:cNvSpPr>
                <a:spLocks/>
              </p:cNvSpPr>
              <p:nvPr/>
            </p:nvSpPr>
            <p:spPr bwMode="auto">
              <a:xfrm>
                <a:off x="5840626" y="4923052"/>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sz="1350"/>
              </a:p>
            </p:txBody>
          </p:sp>
          <p:sp>
            <p:nvSpPr>
              <p:cNvPr id="36" name="Freeform: Shape 108">
                <a:extLst>
                  <a:ext uri="{FF2B5EF4-FFF2-40B4-BE49-F238E27FC236}">
                    <a16:creationId xmlns:a16="http://schemas.microsoft.com/office/drawing/2014/main" id="{D0791AA0-790C-47B5-A9D0-659969FEFDD0}"/>
                  </a:ext>
                </a:extLst>
              </p:cNvPr>
              <p:cNvSpPr>
                <a:spLocks/>
              </p:cNvSpPr>
              <p:nvPr/>
            </p:nvSpPr>
            <p:spPr bwMode="auto">
              <a:xfrm>
                <a:off x="5924763" y="4946862"/>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sz="1350"/>
              </a:p>
            </p:txBody>
          </p:sp>
        </p:grpSp>
        <p:sp>
          <p:nvSpPr>
            <p:cNvPr id="30" name="Freeform: Shape 112">
              <a:extLst>
                <a:ext uri="{FF2B5EF4-FFF2-40B4-BE49-F238E27FC236}">
                  <a16:creationId xmlns:a16="http://schemas.microsoft.com/office/drawing/2014/main" id="{4314D711-8D11-4E33-81B0-838100A4388D}"/>
                </a:ext>
              </a:extLst>
            </p:cNvPr>
            <p:cNvSpPr>
              <a:spLocks/>
            </p:cNvSpPr>
            <p:nvPr/>
          </p:nvSpPr>
          <p:spPr bwMode="auto">
            <a:xfrm>
              <a:off x="4996133" y="5312523"/>
              <a:ext cx="108900" cy="90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solidFill>
              <a:schemeClr val="bg1"/>
            </a:solidFill>
            <a:ln w="9525">
              <a:noFill/>
              <a:round/>
              <a:headEnd/>
              <a:tailEnd/>
            </a:ln>
          </p:spPr>
          <p:txBody>
            <a:bodyPr anchor="ctr"/>
            <a:lstStyle/>
            <a:p>
              <a:pPr algn="ctr"/>
              <a:endParaRPr sz="1350"/>
            </a:p>
          </p:txBody>
        </p:sp>
      </p:grpSp>
      <p:pic>
        <p:nvPicPr>
          <p:cNvPr id="55" name="图片 54">
            <a:extLst>
              <a:ext uri="{FF2B5EF4-FFF2-40B4-BE49-F238E27FC236}">
                <a16:creationId xmlns:a16="http://schemas.microsoft.com/office/drawing/2014/main" id="{3AC59F29-1EFD-4175-A946-55C64EC055FA}"/>
              </a:ext>
            </a:extLst>
          </p:cNvPr>
          <p:cNvPicPr/>
          <p:nvPr/>
        </p:nvPicPr>
        <p:blipFill rotWithShape="1">
          <a:blip r:embed="rId6" cstate="print">
            <a:extLst>
              <a:ext uri="{28A0092B-C50C-407E-A947-70E740481C1C}">
                <a14:useLocalDpi xmlns:a14="http://schemas.microsoft.com/office/drawing/2010/main" val="0"/>
              </a:ext>
            </a:extLst>
          </a:blip>
          <a:srcRect b="321"/>
          <a:stretch/>
        </p:blipFill>
        <p:spPr bwMode="auto">
          <a:xfrm>
            <a:off x="763191" y="1331183"/>
            <a:ext cx="4056722" cy="2943985"/>
          </a:xfrm>
          <a:prstGeom prst="rect">
            <a:avLst/>
          </a:prstGeom>
          <a:noFill/>
          <a:ln>
            <a:noFill/>
          </a:ln>
          <a:extLst>
            <a:ext uri="{53640926-AAD7-44D8-BBD7-CCE9431645EC}">
              <a14:shadowObscured xmlns:a14="http://schemas.microsoft.com/office/drawing/2010/main"/>
            </a:ext>
          </a:extLst>
        </p:spPr>
      </p:pic>
      <p:pic>
        <p:nvPicPr>
          <p:cNvPr id="60" name="图片 59">
            <a:extLst>
              <a:ext uri="{FF2B5EF4-FFF2-40B4-BE49-F238E27FC236}">
                <a16:creationId xmlns:a16="http://schemas.microsoft.com/office/drawing/2014/main" id="{DF651AAC-615B-42D0-937D-0C9540B93552}"/>
              </a:ext>
            </a:extLst>
          </p:cNvPr>
          <p:cNvPicPr/>
          <p:nvPr/>
        </p:nvPicPr>
        <p:blipFill>
          <a:blip r:embed="rId7"/>
          <a:stretch>
            <a:fillRect/>
          </a:stretch>
        </p:blipFill>
        <p:spPr>
          <a:xfrm>
            <a:off x="3310103" y="1746595"/>
            <a:ext cx="4128538" cy="2808923"/>
          </a:xfrm>
          <a:prstGeom prst="rect">
            <a:avLst/>
          </a:prstGeom>
        </p:spPr>
      </p:pic>
      <p:pic>
        <p:nvPicPr>
          <p:cNvPr id="59" name="图片 58">
            <a:extLst>
              <a:ext uri="{FF2B5EF4-FFF2-40B4-BE49-F238E27FC236}">
                <a16:creationId xmlns:a16="http://schemas.microsoft.com/office/drawing/2014/main" id="{E8101A45-7DBE-4DFC-96E3-C5163CCBD456}"/>
              </a:ext>
            </a:extLst>
          </p:cNvPr>
          <p:cNvPicPr/>
          <p:nvPr/>
        </p:nvPicPr>
        <p:blipFill>
          <a:blip r:embed="rId8"/>
          <a:stretch>
            <a:fillRect/>
          </a:stretch>
        </p:blipFill>
        <p:spPr>
          <a:xfrm>
            <a:off x="7411206" y="2244597"/>
            <a:ext cx="4224107" cy="2615886"/>
          </a:xfrm>
          <a:prstGeom prst="rect">
            <a:avLst/>
          </a:prstGeom>
        </p:spPr>
      </p:pic>
      <p:sp>
        <p:nvSpPr>
          <p:cNvPr id="61" name="TextBox 18">
            <a:extLst>
              <a:ext uri="{FF2B5EF4-FFF2-40B4-BE49-F238E27FC236}">
                <a16:creationId xmlns:a16="http://schemas.microsoft.com/office/drawing/2014/main" id="{E7A88A26-1511-4B09-8AA3-F37253948C13}"/>
              </a:ext>
            </a:extLst>
          </p:cNvPr>
          <p:cNvSpPr txBox="1"/>
          <p:nvPr/>
        </p:nvSpPr>
        <p:spPr>
          <a:xfrm flipH="1">
            <a:off x="1769458" y="689238"/>
            <a:ext cx="2031325" cy="461665"/>
          </a:xfrm>
          <a:prstGeom prst="rect">
            <a:avLst/>
          </a:prstGeom>
          <a:noFill/>
        </p:spPr>
        <p:txBody>
          <a:bodyPr wrap="none" rtlCol="0">
            <a:spAutoFit/>
          </a:bodyPr>
          <a:lstStyle/>
          <a:p>
            <a:r>
              <a:rPr lang="zh-CN" altLang="en-US" sz="2400" b="1" dirty="0">
                <a:solidFill>
                  <a:srgbClr val="986D02"/>
                </a:solidFill>
                <a:latin typeface="微软雅黑" panose="020B0503020204020204" pitchFamily="34" charset="-122"/>
                <a:ea typeface="微软雅黑" panose="020B0503020204020204" pitchFamily="34" charset="-122"/>
                <a:cs typeface="Roboto Black" charset="0"/>
              </a:rPr>
              <a:t>性能测试结果</a:t>
            </a:r>
            <a:endParaRPr lang="en-US" sz="2400" b="1" dirty="0">
              <a:solidFill>
                <a:srgbClr val="986D02"/>
              </a:solidFill>
              <a:latin typeface="微软雅黑" panose="020B0503020204020204" pitchFamily="34" charset="-122"/>
              <a:ea typeface="微软雅黑" panose="020B0503020204020204" pitchFamily="34" charset="-122"/>
              <a:cs typeface="Roboto Black" charset="0"/>
            </a:endParaRPr>
          </a:p>
        </p:txBody>
      </p:sp>
      <p:sp>
        <p:nvSpPr>
          <p:cNvPr id="2" name="矩形 1">
            <a:extLst>
              <a:ext uri="{FF2B5EF4-FFF2-40B4-BE49-F238E27FC236}">
                <a16:creationId xmlns:a16="http://schemas.microsoft.com/office/drawing/2014/main" id="{1C46D260-9D6E-4A37-B471-08E74D77D406}"/>
              </a:ext>
            </a:extLst>
          </p:cNvPr>
          <p:cNvSpPr/>
          <p:nvPr/>
        </p:nvSpPr>
        <p:spPr>
          <a:xfrm>
            <a:off x="2475751" y="5112917"/>
            <a:ext cx="7779212" cy="907941"/>
          </a:xfrm>
          <a:prstGeom prst="rect">
            <a:avLst/>
          </a:prstGeom>
        </p:spPr>
        <p:txBody>
          <a:bodyPr wrap="square">
            <a:spAutoFit/>
          </a:bodyPr>
          <a:lstStyle/>
          <a:p>
            <a:pPr algn="just">
              <a:spcBef>
                <a:spcPts val="600"/>
              </a:spcBef>
              <a:spcAft>
                <a:spcPts val="0"/>
              </a:spcAft>
            </a:pPr>
            <a:r>
              <a:rPr lang="zh-CN" altLang="zh-CN" sz="1600" b="1" kern="100" dirty="0">
                <a:latin typeface="微软雅黑" panose="020B0503020204020204" pitchFamily="34" charset="-122"/>
                <a:ea typeface="微软雅黑" panose="020B0503020204020204" pitchFamily="34" charset="-122"/>
                <a:cs typeface="宋体" panose="02010600030101010101" pitchFamily="2" charset="-122"/>
              </a:rPr>
              <a:t>缺陷</a:t>
            </a:r>
            <a:r>
              <a:rPr lang="zh-CN" altLang="zh-CN" sz="1600" kern="100" dirty="0">
                <a:latin typeface="微软雅黑" panose="020B0503020204020204" pitchFamily="34" charset="-122"/>
                <a:ea typeface="微软雅黑" panose="020B0503020204020204" pitchFamily="34" charset="-122"/>
                <a:cs typeface="宋体" panose="02010600030101010101" pitchFamily="2" charset="-122"/>
              </a:rPr>
              <a:t>：</a:t>
            </a:r>
            <a:r>
              <a:rPr lang="en-US" altLang="zh-CN" sz="1600" kern="100" dirty="0">
                <a:latin typeface="微软雅黑" panose="020B0503020204020204" pitchFamily="34" charset="-122"/>
                <a:ea typeface="微软雅黑" panose="020B0503020204020204" pitchFamily="34" charset="-122"/>
                <a:cs typeface="宋体" panose="02010600030101010101" pitchFamily="2" charset="-122"/>
              </a:rPr>
              <a:t>50</a:t>
            </a:r>
            <a:r>
              <a:rPr lang="zh-CN" altLang="zh-CN" sz="1600" kern="100" dirty="0">
                <a:latin typeface="微软雅黑" panose="020B0503020204020204" pitchFamily="34" charset="-122"/>
                <a:ea typeface="微软雅黑" panose="020B0503020204020204" pitchFamily="34" charset="-122"/>
                <a:cs typeface="宋体" panose="02010600030101010101" pitchFamily="2" charset="-122"/>
              </a:rPr>
              <a:t>个港口用户进行登录、添加节点和退出的情况下，系统平均响应时间较长；更高的用户量下可能会导致系统出错或者崩溃。</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600"/>
              </a:spcBef>
              <a:spcAft>
                <a:spcPts val="0"/>
              </a:spcAft>
            </a:pPr>
            <a:r>
              <a:rPr lang="zh-CN" altLang="zh-CN" sz="1600" b="1" kern="100" dirty="0">
                <a:latin typeface="微软雅黑" panose="020B0503020204020204" pitchFamily="34" charset="-122"/>
                <a:ea typeface="微软雅黑" panose="020B0503020204020204" pitchFamily="34" charset="-122"/>
                <a:cs typeface="宋体" panose="02010600030101010101" pitchFamily="2" charset="-122"/>
              </a:rPr>
              <a:t>原因分析</a:t>
            </a:r>
            <a:r>
              <a:rPr lang="zh-CN" altLang="zh-CN" sz="1600" kern="100" dirty="0">
                <a:latin typeface="微软雅黑" panose="020B0503020204020204" pitchFamily="34" charset="-122"/>
                <a:ea typeface="微软雅黑" panose="020B0503020204020204" pitchFamily="34" charset="-122"/>
                <a:cs typeface="宋体" panose="02010600030101010101" pitchFamily="2" charset="-122"/>
              </a:rPr>
              <a:t>：服务器运行在虚拟机上，占用了一定的资源，因此降低了系统的响应速度。</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489142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39" name="Group 45">
            <a:extLst>
              <a:ext uri="{FF2B5EF4-FFF2-40B4-BE49-F238E27FC236}">
                <a16:creationId xmlns:a16="http://schemas.microsoft.com/office/drawing/2014/main" id="{1671864B-F3BB-4025-A8F4-841C250DC671}"/>
              </a:ext>
            </a:extLst>
          </p:cNvPr>
          <p:cNvGrpSpPr/>
          <p:nvPr/>
        </p:nvGrpSpPr>
        <p:grpSpPr>
          <a:xfrm>
            <a:off x="3629322" y="1399368"/>
            <a:ext cx="4931028" cy="3249727"/>
            <a:chOff x="587264" y="1635125"/>
            <a:chExt cx="3698271" cy="2437295"/>
          </a:xfrm>
        </p:grpSpPr>
        <p:grpSp>
          <p:nvGrpSpPr>
            <p:cNvPr id="40" name="Group 46">
              <a:extLst>
                <a:ext uri="{FF2B5EF4-FFF2-40B4-BE49-F238E27FC236}">
                  <a16:creationId xmlns:a16="http://schemas.microsoft.com/office/drawing/2014/main" id="{63198FA9-2DD8-4597-8DE7-2D4334F427DB}"/>
                </a:ext>
              </a:extLst>
            </p:cNvPr>
            <p:cNvGrpSpPr/>
            <p:nvPr/>
          </p:nvGrpSpPr>
          <p:grpSpPr>
            <a:xfrm>
              <a:off x="594359" y="1635125"/>
              <a:ext cx="3690303" cy="357190"/>
              <a:chOff x="594359" y="1635125"/>
              <a:chExt cx="3690303" cy="357190"/>
            </a:xfrm>
          </p:grpSpPr>
          <p:sp>
            <p:nvSpPr>
              <p:cNvPr id="50" name="Rectangle 58">
                <a:extLst>
                  <a:ext uri="{FF2B5EF4-FFF2-40B4-BE49-F238E27FC236}">
                    <a16:creationId xmlns:a16="http://schemas.microsoft.com/office/drawing/2014/main" id="{755AE0AE-2CC4-4650-A6DF-7691D7CFDAF0}"/>
                  </a:ext>
                </a:extLst>
              </p:cNvPr>
              <p:cNvSpPr/>
              <p:nvPr/>
            </p:nvSpPr>
            <p:spPr>
              <a:xfrm>
                <a:off x="594359" y="1635125"/>
                <a:ext cx="3690303" cy="357190"/>
              </a:xfrm>
              <a:prstGeom prst="rect">
                <a:avLst/>
              </a:prstGeom>
              <a:solidFill>
                <a:srgbClr val="D0BB8B"/>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600">
                  <a:solidFill>
                    <a:srgbClr val="FFFFFF"/>
                  </a:solidFill>
                  <a:latin typeface="微软雅黑" panose="020B0503020204020204" pitchFamily="34" charset="-122"/>
                  <a:ea typeface="微软雅黑" panose="020B0503020204020204" pitchFamily="34" charset="-122"/>
                </a:endParaRPr>
              </a:p>
            </p:txBody>
          </p:sp>
          <p:sp>
            <p:nvSpPr>
              <p:cNvPr id="51" name="Freeform 59">
                <a:extLst>
                  <a:ext uri="{FF2B5EF4-FFF2-40B4-BE49-F238E27FC236}">
                    <a16:creationId xmlns:a16="http://schemas.microsoft.com/office/drawing/2014/main" id="{1A62D6E6-12F3-4D20-B2FC-0F5E051D5DE7}"/>
                  </a:ext>
                </a:extLst>
              </p:cNvPr>
              <p:cNvSpPr>
                <a:spLocks noEditPoints="1"/>
              </p:cNvSpPr>
              <p:nvPr/>
            </p:nvSpPr>
            <p:spPr bwMode="auto">
              <a:xfrm>
                <a:off x="686128" y="1714499"/>
                <a:ext cx="188223" cy="187327"/>
              </a:xfrm>
              <a:custGeom>
                <a:avLst/>
                <a:gdLst/>
                <a:ahLst/>
                <a:cxnLst>
                  <a:cxn ang="0">
                    <a:pos x="1027" y="2715"/>
                  </a:cxn>
                  <a:cxn ang="0">
                    <a:pos x="921" y="2687"/>
                  </a:cxn>
                  <a:cxn ang="0">
                    <a:pos x="861" y="2649"/>
                  </a:cxn>
                  <a:cxn ang="0">
                    <a:pos x="75" y="1736"/>
                  </a:cxn>
                  <a:cxn ang="0">
                    <a:pos x="39" y="1686"/>
                  </a:cxn>
                  <a:cxn ang="0">
                    <a:pos x="11" y="1619"/>
                  </a:cxn>
                  <a:cxn ang="0">
                    <a:pos x="0" y="1547"/>
                  </a:cxn>
                  <a:cxn ang="0">
                    <a:pos x="6" y="1475"/>
                  </a:cxn>
                  <a:cxn ang="0">
                    <a:pos x="29" y="1406"/>
                  </a:cxn>
                  <a:cxn ang="0">
                    <a:pos x="70" y="1343"/>
                  </a:cxn>
                  <a:cxn ang="0">
                    <a:pos x="112" y="1301"/>
                  </a:cxn>
                  <a:cxn ang="0">
                    <a:pos x="170" y="1265"/>
                  </a:cxn>
                  <a:cxn ang="0">
                    <a:pos x="234" y="1242"/>
                  </a:cxn>
                  <a:cxn ang="0">
                    <a:pos x="301" y="1234"/>
                  </a:cxn>
                  <a:cxn ang="0">
                    <a:pos x="365" y="1241"/>
                  </a:cxn>
                  <a:cxn ang="0">
                    <a:pos x="440" y="1268"/>
                  </a:cxn>
                  <a:cxn ang="0">
                    <a:pos x="505" y="1313"/>
                  </a:cxn>
                  <a:cxn ang="0">
                    <a:pos x="2172" y="137"/>
                  </a:cxn>
                  <a:cxn ang="0">
                    <a:pos x="2234" y="67"/>
                  </a:cxn>
                  <a:cxn ang="0">
                    <a:pos x="2314" y="21"/>
                  </a:cxn>
                  <a:cxn ang="0">
                    <a:pos x="2405" y="1"/>
                  </a:cxn>
                  <a:cxn ang="0">
                    <a:pos x="2489" y="8"/>
                  </a:cxn>
                  <a:cxn ang="0">
                    <a:pos x="2590" y="51"/>
                  </a:cxn>
                  <a:cxn ang="0">
                    <a:pos x="2637" y="88"/>
                  </a:cxn>
                  <a:cxn ang="0">
                    <a:pos x="2683" y="146"/>
                  </a:cxn>
                  <a:cxn ang="0">
                    <a:pos x="2712" y="213"/>
                  </a:cxn>
                  <a:cxn ang="0">
                    <a:pos x="2724" y="271"/>
                  </a:cxn>
                  <a:cxn ang="0">
                    <a:pos x="2723" y="345"/>
                  </a:cxn>
                  <a:cxn ang="0">
                    <a:pos x="2704" y="416"/>
                  </a:cxn>
                  <a:cxn ang="0">
                    <a:pos x="1411" y="2414"/>
                  </a:cxn>
                  <a:cxn ang="0">
                    <a:pos x="1266" y="2624"/>
                  </a:cxn>
                  <a:cxn ang="0">
                    <a:pos x="1193" y="2680"/>
                  </a:cxn>
                  <a:cxn ang="0">
                    <a:pos x="1106" y="2710"/>
                  </a:cxn>
                  <a:cxn ang="0">
                    <a:pos x="901" y="2569"/>
                  </a:cxn>
                  <a:cxn ang="0">
                    <a:pos x="945" y="2602"/>
                  </a:cxn>
                  <a:cxn ang="0">
                    <a:pos x="1018" y="2627"/>
                  </a:cxn>
                  <a:cxn ang="0">
                    <a:pos x="1049" y="2629"/>
                  </a:cxn>
                  <a:cxn ang="0">
                    <a:pos x="1115" y="2619"/>
                  </a:cxn>
                  <a:cxn ang="0">
                    <a:pos x="1173" y="2590"/>
                  </a:cxn>
                  <a:cxn ang="0">
                    <a:pos x="1221" y="2543"/>
                  </a:cxn>
                  <a:cxn ang="0">
                    <a:pos x="2615" y="403"/>
                  </a:cxn>
                  <a:cxn ang="0">
                    <a:pos x="2639" y="302"/>
                  </a:cxn>
                  <a:cxn ang="0">
                    <a:pos x="2622" y="219"/>
                  </a:cxn>
                  <a:cxn ang="0">
                    <a:pos x="2560" y="136"/>
                  </a:cxn>
                  <a:cxn ang="0">
                    <a:pos x="2500" y="101"/>
                  </a:cxn>
                  <a:cxn ang="0">
                    <a:pos x="2425" y="87"/>
                  </a:cxn>
                  <a:cxn ang="0">
                    <a:pos x="2371" y="94"/>
                  </a:cxn>
                  <a:cxn ang="0">
                    <a:pos x="2311" y="120"/>
                  </a:cxn>
                  <a:cxn ang="0">
                    <a:pos x="2261" y="162"/>
                  </a:cxn>
                  <a:cxn ang="0">
                    <a:pos x="462" y="1393"/>
                  </a:cxn>
                  <a:cxn ang="0">
                    <a:pos x="389" y="1339"/>
                  </a:cxn>
                  <a:cxn ang="0">
                    <a:pos x="301" y="1321"/>
                  </a:cxn>
                  <a:cxn ang="0">
                    <a:pos x="225" y="1335"/>
                  </a:cxn>
                  <a:cxn ang="0">
                    <a:pos x="159" y="1375"/>
                  </a:cxn>
                  <a:cxn ang="0">
                    <a:pos x="99" y="1463"/>
                  </a:cxn>
                  <a:cxn ang="0">
                    <a:pos x="88" y="1564"/>
                  </a:cxn>
                  <a:cxn ang="0">
                    <a:pos x="126" y="1661"/>
                  </a:cxn>
                </a:cxnLst>
                <a:rect l="0" t="0" r="r" b="b"/>
                <a:pathLst>
                  <a:path w="2726" h="2715">
                    <a:moveTo>
                      <a:pt x="1049" y="2715"/>
                    </a:moveTo>
                    <a:lnTo>
                      <a:pt x="1049" y="2715"/>
                    </a:lnTo>
                    <a:lnTo>
                      <a:pt x="1049" y="2715"/>
                    </a:lnTo>
                    <a:lnTo>
                      <a:pt x="1049" y="2715"/>
                    </a:lnTo>
                    <a:lnTo>
                      <a:pt x="1027" y="2715"/>
                    </a:lnTo>
                    <a:lnTo>
                      <a:pt x="1005" y="2712"/>
                    </a:lnTo>
                    <a:lnTo>
                      <a:pt x="984" y="2708"/>
                    </a:lnTo>
                    <a:lnTo>
                      <a:pt x="963" y="2703"/>
                    </a:lnTo>
                    <a:lnTo>
                      <a:pt x="942" y="2696"/>
                    </a:lnTo>
                    <a:lnTo>
                      <a:pt x="921" y="2687"/>
                    </a:lnTo>
                    <a:lnTo>
                      <a:pt x="902" y="2678"/>
                    </a:lnTo>
                    <a:lnTo>
                      <a:pt x="883" y="2665"/>
                    </a:lnTo>
                    <a:lnTo>
                      <a:pt x="883" y="2665"/>
                    </a:lnTo>
                    <a:lnTo>
                      <a:pt x="872" y="2657"/>
                    </a:lnTo>
                    <a:lnTo>
                      <a:pt x="861" y="2649"/>
                    </a:lnTo>
                    <a:lnTo>
                      <a:pt x="851" y="2640"/>
                    </a:lnTo>
                    <a:lnTo>
                      <a:pt x="839" y="2631"/>
                    </a:lnTo>
                    <a:lnTo>
                      <a:pt x="837" y="2628"/>
                    </a:lnTo>
                    <a:lnTo>
                      <a:pt x="811" y="2599"/>
                    </a:lnTo>
                    <a:lnTo>
                      <a:pt x="75" y="1736"/>
                    </a:lnTo>
                    <a:lnTo>
                      <a:pt x="75" y="1736"/>
                    </a:lnTo>
                    <a:lnTo>
                      <a:pt x="65" y="1724"/>
                    </a:lnTo>
                    <a:lnTo>
                      <a:pt x="56" y="1712"/>
                    </a:lnTo>
                    <a:lnTo>
                      <a:pt x="47" y="1699"/>
                    </a:lnTo>
                    <a:lnTo>
                      <a:pt x="39" y="1686"/>
                    </a:lnTo>
                    <a:lnTo>
                      <a:pt x="32" y="1673"/>
                    </a:lnTo>
                    <a:lnTo>
                      <a:pt x="26" y="1660"/>
                    </a:lnTo>
                    <a:lnTo>
                      <a:pt x="20" y="1646"/>
                    </a:lnTo>
                    <a:lnTo>
                      <a:pt x="15" y="1633"/>
                    </a:lnTo>
                    <a:lnTo>
                      <a:pt x="11" y="1619"/>
                    </a:lnTo>
                    <a:lnTo>
                      <a:pt x="7" y="1604"/>
                    </a:lnTo>
                    <a:lnTo>
                      <a:pt x="4" y="1590"/>
                    </a:lnTo>
                    <a:lnTo>
                      <a:pt x="2" y="1575"/>
                    </a:lnTo>
                    <a:lnTo>
                      <a:pt x="1" y="1561"/>
                    </a:lnTo>
                    <a:lnTo>
                      <a:pt x="0" y="1547"/>
                    </a:lnTo>
                    <a:lnTo>
                      <a:pt x="0" y="1533"/>
                    </a:lnTo>
                    <a:lnTo>
                      <a:pt x="0" y="1517"/>
                    </a:lnTo>
                    <a:lnTo>
                      <a:pt x="2" y="1503"/>
                    </a:lnTo>
                    <a:lnTo>
                      <a:pt x="3" y="1489"/>
                    </a:lnTo>
                    <a:lnTo>
                      <a:pt x="6" y="1475"/>
                    </a:lnTo>
                    <a:lnTo>
                      <a:pt x="9" y="1461"/>
                    </a:lnTo>
                    <a:lnTo>
                      <a:pt x="13" y="1447"/>
                    </a:lnTo>
                    <a:lnTo>
                      <a:pt x="18" y="1432"/>
                    </a:lnTo>
                    <a:lnTo>
                      <a:pt x="23" y="1419"/>
                    </a:lnTo>
                    <a:lnTo>
                      <a:pt x="29" y="1406"/>
                    </a:lnTo>
                    <a:lnTo>
                      <a:pt x="36" y="1393"/>
                    </a:lnTo>
                    <a:lnTo>
                      <a:pt x="43" y="1380"/>
                    </a:lnTo>
                    <a:lnTo>
                      <a:pt x="51" y="1367"/>
                    </a:lnTo>
                    <a:lnTo>
                      <a:pt x="60" y="1355"/>
                    </a:lnTo>
                    <a:lnTo>
                      <a:pt x="70" y="1343"/>
                    </a:lnTo>
                    <a:lnTo>
                      <a:pt x="79" y="1331"/>
                    </a:lnTo>
                    <a:lnTo>
                      <a:pt x="90" y="1321"/>
                    </a:lnTo>
                    <a:lnTo>
                      <a:pt x="101" y="1310"/>
                    </a:lnTo>
                    <a:lnTo>
                      <a:pt x="101" y="1310"/>
                    </a:lnTo>
                    <a:lnTo>
                      <a:pt x="112" y="1301"/>
                    </a:lnTo>
                    <a:lnTo>
                      <a:pt x="122" y="1293"/>
                    </a:lnTo>
                    <a:lnTo>
                      <a:pt x="134" y="1285"/>
                    </a:lnTo>
                    <a:lnTo>
                      <a:pt x="146" y="1278"/>
                    </a:lnTo>
                    <a:lnTo>
                      <a:pt x="158" y="1271"/>
                    </a:lnTo>
                    <a:lnTo>
                      <a:pt x="170" y="1265"/>
                    </a:lnTo>
                    <a:lnTo>
                      <a:pt x="182" y="1258"/>
                    </a:lnTo>
                    <a:lnTo>
                      <a:pt x="194" y="1253"/>
                    </a:lnTo>
                    <a:lnTo>
                      <a:pt x="207" y="1249"/>
                    </a:lnTo>
                    <a:lnTo>
                      <a:pt x="220" y="1245"/>
                    </a:lnTo>
                    <a:lnTo>
                      <a:pt x="234" y="1242"/>
                    </a:lnTo>
                    <a:lnTo>
                      <a:pt x="247" y="1239"/>
                    </a:lnTo>
                    <a:lnTo>
                      <a:pt x="260" y="1237"/>
                    </a:lnTo>
                    <a:lnTo>
                      <a:pt x="274" y="1235"/>
                    </a:lnTo>
                    <a:lnTo>
                      <a:pt x="287" y="1234"/>
                    </a:lnTo>
                    <a:lnTo>
                      <a:pt x="301" y="1234"/>
                    </a:lnTo>
                    <a:lnTo>
                      <a:pt x="301" y="1234"/>
                    </a:lnTo>
                    <a:lnTo>
                      <a:pt x="318" y="1234"/>
                    </a:lnTo>
                    <a:lnTo>
                      <a:pt x="334" y="1236"/>
                    </a:lnTo>
                    <a:lnTo>
                      <a:pt x="349" y="1238"/>
                    </a:lnTo>
                    <a:lnTo>
                      <a:pt x="365" y="1241"/>
                    </a:lnTo>
                    <a:lnTo>
                      <a:pt x="380" y="1244"/>
                    </a:lnTo>
                    <a:lnTo>
                      <a:pt x="395" y="1249"/>
                    </a:lnTo>
                    <a:lnTo>
                      <a:pt x="411" y="1254"/>
                    </a:lnTo>
                    <a:lnTo>
                      <a:pt x="426" y="1260"/>
                    </a:lnTo>
                    <a:lnTo>
                      <a:pt x="440" y="1268"/>
                    </a:lnTo>
                    <a:lnTo>
                      <a:pt x="453" y="1276"/>
                    </a:lnTo>
                    <a:lnTo>
                      <a:pt x="467" y="1284"/>
                    </a:lnTo>
                    <a:lnTo>
                      <a:pt x="480" y="1293"/>
                    </a:lnTo>
                    <a:lnTo>
                      <a:pt x="493" y="1303"/>
                    </a:lnTo>
                    <a:lnTo>
                      <a:pt x="505" y="1313"/>
                    </a:lnTo>
                    <a:lnTo>
                      <a:pt x="517" y="1324"/>
                    </a:lnTo>
                    <a:lnTo>
                      <a:pt x="527" y="1336"/>
                    </a:lnTo>
                    <a:lnTo>
                      <a:pt x="1015" y="1917"/>
                    </a:lnTo>
                    <a:lnTo>
                      <a:pt x="2172" y="137"/>
                    </a:lnTo>
                    <a:lnTo>
                      <a:pt x="2172" y="137"/>
                    </a:lnTo>
                    <a:lnTo>
                      <a:pt x="2183" y="121"/>
                    </a:lnTo>
                    <a:lnTo>
                      <a:pt x="2195" y="106"/>
                    </a:lnTo>
                    <a:lnTo>
                      <a:pt x="2207" y="92"/>
                    </a:lnTo>
                    <a:lnTo>
                      <a:pt x="2221" y="79"/>
                    </a:lnTo>
                    <a:lnTo>
                      <a:pt x="2234" y="67"/>
                    </a:lnTo>
                    <a:lnTo>
                      <a:pt x="2250" y="56"/>
                    </a:lnTo>
                    <a:lnTo>
                      <a:pt x="2265" y="46"/>
                    </a:lnTo>
                    <a:lnTo>
                      <a:pt x="2281" y="37"/>
                    </a:lnTo>
                    <a:lnTo>
                      <a:pt x="2297" y="29"/>
                    </a:lnTo>
                    <a:lnTo>
                      <a:pt x="2314" y="21"/>
                    </a:lnTo>
                    <a:lnTo>
                      <a:pt x="2332" y="15"/>
                    </a:lnTo>
                    <a:lnTo>
                      <a:pt x="2350" y="10"/>
                    </a:lnTo>
                    <a:lnTo>
                      <a:pt x="2368" y="6"/>
                    </a:lnTo>
                    <a:lnTo>
                      <a:pt x="2386" y="3"/>
                    </a:lnTo>
                    <a:lnTo>
                      <a:pt x="2405" y="1"/>
                    </a:lnTo>
                    <a:lnTo>
                      <a:pt x="2425" y="0"/>
                    </a:lnTo>
                    <a:lnTo>
                      <a:pt x="2425" y="0"/>
                    </a:lnTo>
                    <a:lnTo>
                      <a:pt x="2447" y="1"/>
                    </a:lnTo>
                    <a:lnTo>
                      <a:pt x="2468" y="4"/>
                    </a:lnTo>
                    <a:lnTo>
                      <a:pt x="2489" y="8"/>
                    </a:lnTo>
                    <a:lnTo>
                      <a:pt x="2511" y="13"/>
                    </a:lnTo>
                    <a:lnTo>
                      <a:pt x="2532" y="20"/>
                    </a:lnTo>
                    <a:lnTo>
                      <a:pt x="2552" y="29"/>
                    </a:lnTo>
                    <a:lnTo>
                      <a:pt x="2571" y="39"/>
                    </a:lnTo>
                    <a:lnTo>
                      <a:pt x="2590" y="51"/>
                    </a:lnTo>
                    <a:lnTo>
                      <a:pt x="2590" y="51"/>
                    </a:lnTo>
                    <a:lnTo>
                      <a:pt x="2603" y="59"/>
                    </a:lnTo>
                    <a:lnTo>
                      <a:pt x="2615" y="68"/>
                    </a:lnTo>
                    <a:lnTo>
                      <a:pt x="2626" y="78"/>
                    </a:lnTo>
                    <a:lnTo>
                      <a:pt x="2637" y="88"/>
                    </a:lnTo>
                    <a:lnTo>
                      <a:pt x="2647" y="98"/>
                    </a:lnTo>
                    <a:lnTo>
                      <a:pt x="2656" y="109"/>
                    </a:lnTo>
                    <a:lnTo>
                      <a:pt x="2665" y="122"/>
                    </a:lnTo>
                    <a:lnTo>
                      <a:pt x="2674" y="134"/>
                    </a:lnTo>
                    <a:lnTo>
                      <a:pt x="2683" y="146"/>
                    </a:lnTo>
                    <a:lnTo>
                      <a:pt x="2690" y="158"/>
                    </a:lnTo>
                    <a:lnTo>
                      <a:pt x="2696" y="171"/>
                    </a:lnTo>
                    <a:lnTo>
                      <a:pt x="2702" y="185"/>
                    </a:lnTo>
                    <a:lnTo>
                      <a:pt x="2708" y="198"/>
                    </a:lnTo>
                    <a:lnTo>
                      <a:pt x="2712" y="213"/>
                    </a:lnTo>
                    <a:lnTo>
                      <a:pt x="2716" y="227"/>
                    </a:lnTo>
                    <a:lnTo>
                      <a:pt x="2720" y="242"/>
                    </a:lnTo>
                    <a:lnTo>
                      <a:pt x="2720" y="242"/>
                    </a:lnTo>
                    <a:lnTo>
                      <a:pt x="2722" y="257"/>
                    </a:lnTo>
                    <a:lnTo>
                      <a:pt x="2724" y="271"/>
                    </a:lnTo>
                    <a:lnTo>
                      <a:pt x="2725" y="286"/>
                    </a:lnTo>
                    <a:lnTo>
                      <a:pt x="2726" y="301"/>
                    </a:lnTo>
                    <a:lnTo>
                      <a:pt x="2726" y="316"/>
                    </a:lnTo>
                    <a:lnTo>
                      <a:pt x="2725" y="331"/>
                    </a:lnTo>
                    <a:lnTo>
                      <a:pt x="2723" y="345"/>
                    </a:lnTo>
                    <a:lnTo>
                      <a:pt x="2721" y="359"/>
                    </a:lnTo>
                    <a:lnTo>
                      <a:pt x="2718" y="373"/>
                    </a:lnTo>
                    <a:lnTo>
                      <a:pt x="2714" y="389"/>
                    </a:lnTo>
                    <a:lnTo>
                      <a:pt x="2709" y="402"/>
                    </a:lnTo>
                    <a:lnTo>
                      <a:pt x="2704" y="416"/>
                    </a:lnTo>
                    <a:lnTo>
                      <a:pt x="2698" y="429"/>
                    </a:lnTo>
                    <a:lnTo>
                      <a:pt x="2692" y="443"/>
                    </a:lnTo>
                    <a:lnTo>
                      <a:pt x="2684" y="455"/>
                    </a:lnTo>
                    <a:lnTo>
                      <a:pt x="2676" y="469"/>
                    </a:lnTo>
                    <a:lnTo>
                      <a:pt x="1411" y="2414"/>
                    </a:lnTo>
                    <a:lnTo>
                      <a:pt x="1302" y="2579"/>
                    </a:lnTo>
                    <a:lnTo>
                      <a:pt x="1302" y="2579"/>
                    </a:lnTo>
                    <a:lnTo>
                      <a:pt x="1291" y="2596"/>
                    </a:lnTo>
                    <a:lnTo>
                      <a:pt x="1278" y="2610"/>
                    </a:lnTo>
                    <a:lnTo>
                      <a:pt x="1266" y="2624"/>
                    </a:lnTo>
                    <a:lnTo>
                      <a:pt x="1252" y="2637"/>
                    </a:lnTo>
                    <a:lnTo>
                      <a:pt x="1238" y="2649"/>
                    </a:lnTo>
                    <a:lnTo>
                      <a:pt x="1224" y="2660"/>
                    </a:lnTo>
                    <a:lnTo>
                      <a:pt x="1209" y="2670"/>
                    </a:lnTo>
                    <a:lnTo>
                      <a:pt x="1193" y="2680"/>
                    </a:lnTo>
                    <a:lnTo>
                      <a:pt x="1176" y="2688"/>
                    </a:lnTo>
                    <a:lnTo>
                      <a:pt x="1159" y="2695"/>
                    </a:lnTo>
                    <a:lnTo>
                      <a:pt x="1142" y="2701"/>
                    </a:lnTo>
                    <a:lnTo>
                      <a:pt x="1124" y="2706"/>
                    </a:lnTo>
                    <a:lnTo>
                      <a:pt x="1106" y="2710"/>
                    </a:lnTo>
                    <a:lnTo>
                      <a:pt x="1087" y="2713"/>
                    </a:lnTo>
                    <a:lnTo>
                      <a:pt x="1068" y="2715"/>
                    </a:lnTo>
                    <a:lnTo>
                      <a:pt x="1049" y="2715"/>
                    </a:lnTo>
                    <a:lnTo>
                      <a:pt x="1049" y="2715"/>
                    </a:lnTo>
                    <a:close/>
                    <a:moveTo>
                      <a:pt x="901" y="2569"/>
                    </a:moveTo>
                    <a:lnTo>
                      <a:pt x="901" y="2569"/>
                    </a:lnTo>
                    <a:lnTo>
                      <a:pt x="915" y="2582"/>
                    </a:lnTo>
                    <a:lnTo>
                      <a:pt x="932" y="2594"/>
                    </a:lnTo>
                    <a:lnTo>
                      <a:pt x="932" y="2594"/>
                    </a:lnTo>
                    <a:lnTo>
                      <a:pt x="945" y="2602"/>
                    </a:lnTo>
                    <a:lnTo>
                      <a:pt x="959" y="2609"/>
                    </a:lnTo>
                    <a:lnTo>
                      <a:pt x="973" y="2615"/>
                    </a:lnTo>
                    <a:lnTo>
                      <a:pt x="987" y="2620"/>
                    </a:lnTo>
                    <a:lnTo>
                      <a:pt x="1002" y="2624"/>
                    </a:lnTo>
                    <a:lnTo>
                      <a:pt x="1018" y="2627"/>
                    </a:lnTo>
                    <a:lnTo>
                      <a:pt x="1034" y="2628"/>
                    </a:lnTo>
                    <a:lnTo>
                      <a:pt x="1049" y="2629"/>
                    </a:lnTo>
                    <a:lnTo>
                      <a:pt x="1049" y="2629"/>
                    </a:lnTo>
                    <a:lnTo>
                      <a:pt x="1049" y="2629"/>
                    </a:lnTo>
                    <a:lnTo>
                      <a:pt x="1049" y="2629"/>
                    </a:lnTo>
                    <a:lnTo>
                      <a:pt x="1063" y="2628"/>
                    </a:lnTo>
                    <a:lnTo>
                      <a:pt x="1076" y="2627"/>
                    </a:lnTo>
                    <a:lnTo>
                      <a:pt x="1089" y="2625"/>
                    </a:lnTo>
                    <a:lnTo>
                      <a:pt x="1102" y="2622"/>
                    </a:lnTo>
                    <a:lnTo>
                      <a:pt x="1115" y="2619"/>
                    </a:lnTo>
                    <a:lnTo>
                      <a:pt x="1128" y="2614"/>
                    </a:lnTo>
                    <a:lnTo>
                      <a:pt x="1140" y="2609"/>
                    </a:lnTo>
                    <a:lnTo>
                      <a:pt x="1151" y="2603"/>
                    </a:lnTo>
                    <a:lnTo>
                      <a:pt x="1163" y="2597"/>
                    </a:lnTo>
                    <a:lnTo>
                      <a:pt x="1173" y="2590"/>
                    </a:lnTo>
                    <a:lnTo>
                      <a:pt x="1184" y="2581"/>
                    </a:lnTo>
                    <a:lnTo>
                      <a:pt x="1195" y="2572"/>
                    </a:lnTo>
                    <a:lnTo>
                      <a:pt x="1204" y="2563"/>
                    </a:lnTo>
                    <a:lnTo>
                      <a:pt x="1213" y="2553"/>
                    </a:lnTo>
                    <a:lnTo>
                      <a:pt x="1221" y="2543"/>
                    </a:lnTo>
                    <a:lnTo>
                      <a:pt x="1229" y="2532"/>
                    </a:lnTo>
                    <a:lnTo>
                      <a:pt x="1338" y="2366"/>
                    </a:lnTo>
                    <a:lnTo>
                      <a:pt x="2604" y="421"/>
                    </a:lnTo>
                    <a:lnTo>
                      <a:pt x="2604" y="421"/>
                    </a:lnTo>
                    <a:lnTo>
                      <a:pt x="2615" y="403"/>
                    </a:lnTo>
                    <a:lnTo>
                      <a:pt x="2624" y="384"/>
                    </a:lnTo>
                    <a:lnTo>
                      <a:pt x="2630" y="363"/>
                    </a:lnTo>
                    <a:lnTo>
                      <a:pt x="2635" y="343"/>
                    </a:lnTo>
                    <a:lnTo>
                      <a:pt x="2638" y="323"/>
                    </a:lnTo>
                    <a:lnTo>
                      <a:pt x="2639" y="302"/>
                    </a:lnTo>
                    <a:lnTo>
                      <a:pt x="2638" y="280"/>
                    </a:lnTo>
                    <a:lnTo>
                      <a:pt x="2635" y="259"/>
                    </a:lnTo>
                    <a:lnTo>
                      <a:pt x="2635" y="259"/>
                    </a:lnTo>
                    <a:lnTo>
                      <a:pt x="2630" y="239"/>
                    </a:lnTo>
                    <a:lnTo>
                      <a:pt x="2622" y="219"/>
                    </a:lnTo>
                    <a:lnTo>
                      <a:pt x="2613" y="199"/>
                    </a:lnTo>
                    <a:lnTo>
                      <a:pt x="2603" y="182"/>
                    </a:lnTo>
                    <a:lnTo>
                      <a:pt x="2589" y="165"/>
                    </a:lnTo>
                    <a:lnTo>
                      <a:pt x="2575" y="150"/>
                    </a:lnTo>
                    <a:lnTo>
                      <a:pt x="2560" y="136"/>
                    </a:lnTo>
                    <a:lnTo>
                      <a:pt x="2543" y="123"/>
                    </a:lnTo>
                    <a:lnTo>
                      <a:pt x="2543" y="123"/>
                    </a:lnTo>
                    <a:lnTo>
                      <a:pt x="2529" y="114"/>
                    </a:lnTo>
                    <a:lnTo>
                      <a:pt x="2515" y="107"/>
                    </a:lnTo>
                    <a:lnTo>
                      <a:pt x="2500" y="101"/>
                    </a:lnTo>
                    <a:lnTo>
                      <a:pt x="2486" y="96"/>
                    </a:lnTo>
                    <a:lnTo>
                      <a:pt x="2471" y="92"/>
                    </a:lnTo>
                    <a:lnTo>
                      <a:pt x="2456" y="89"/>
                    </a:lnTo>
                    <a:lnTo>
                      <a:pt x="2440" y="88"/>
                    </a:lnTo>
                    <a:lnTo>
                      <a:pt x="2425" y="87"/>
                    </a:lnTo>
                    <a:lnTo>
                      <a:pt x="2425" y="87"/>
                    </a:lnTo>
                    <a:lnTo>
                      <a:pt x="2410" y="88"/>
                    </a:lnTo>
                    <a:lnTo>
                      <a:pt x="2397" y="89"/>
                    </a:lnTo>
                    <a:lnTo>
                      <a:pt x="2384" y="91"/>
                    </a:lnTo>
                    <a:lnTo>
                      <a:pt x="2371" y="94"/>
                    </a:lnTo>
                    <a:lnTo>
                      <a:pt x="2359" y="97"/>
                    </a:lnTo>
                    <a:lnTo>
                      <a:pt x="2346" y="102"/>
                    </a:lnTo>
                    <a:lnTo>
                      <a:pt x="2334" y="107"/>
                    </a:lnTo>
                    <a:lnTo>
                      <a:pt x="2322" y="113"/>
                    </a:lnTo>
                    <a:lnTo>
                      <a:pt x="2311" y="120"/>
                    </a:lnTo>
                    <a:lnTo>
                      <a:pt x="2300" y="127"/>
                    </a:lnTo>
                    <a:lnTo>
                      <a:pt x="2289" y="135"/>
                    </a:lnTo>
                    <a:lnTo>
                      <a:pt x="2279" y="144"/>
                    </a:lnTo>
                    <a:lnTo>
                      <a:pt x="2270" y="153"/>
                    </a:lnTo>
                    <a:lnTo>
                      <a:pt x="2261" y="162"/>
                    </a:lnTo>
                    <a:lnTo>
                      <a:pt x="2253" y="173"/>
                    </a:lnTo>
                    <a:lnTo>
                      <a:pt x="2245" y="184"/>
                    </a:lnTo>
                    <a:lnTo>
                      <a:pt x="1025" y="2062"/>
                    </a:lnTo>
                    <a:lnTo>
                      <a:pt x="462" y="1393"/>
                    </a:lnTo>
                    <a:lnTo>
                      <a:pt x="462" y="1393"/>
                    </a:lnTo>
                    <a:lnTo>
                      <a:pt x="454" y="1384"/>
                    </a:lnTo>
                    <a:lnTo>
                      <a:pt x="446" y="1377"/>
                    </a:lnTo>
                    <a:lnTo>
                      <a:pt x="429" y="1363"/>
                    </a:lnTo>
                    <a:lnTo>
                      <a:pt x="410" y="1351"/>
                    </a:lnTo>
                    <a:lnTo>
                      <a:pt x="389" y="1339"/>
                    </a:lnTo>
                    <a:lnTo>
                      <a:pt x="368" y="1331"/>
                    </a:lnTo>
                    <a:lnTo>
                      <a:pt x="347" y="1326"/>
                    </a:lnTo>
                    <a:lnTo>
                      <a:pt x="325" y="1322"/>
                    </a:lnTo>
                    <a:lnTo>
                      <a:pt x="312" y="1321"/>
                    </a:lnTo>
                    <a:lnTo>
                      <a:pt x="301" y="1321"/>
                    </a:lnTo>
                    <a:lnTo>
                      <a:pt x="301" y="1321"/>
                    </a:lnTo>
                    <a:lnTo>
                      <a:pt x="282" y="1322"/>
                    </a:lnTo>
                    <a:lnTo>
                      <a:pt x="263" y="1324"/>
                    </a:lnTo>
                    <a:lnTo>
                      <a:pt x="244" y="1329"/>
                    </a:lnTo>
                    <a:lnTo>
                      <a:pt x="225" y="1335"/>
                    </a:lnTo>
                    <a:lnTo>
                      <a:pt x="207" y="1342"/>
                    </a:lnTo>
                    <a:lnTo>
                      <a:pt x="190" y="1352"/>
                    </a:lnTo>
                    <a:lnTo>
                      <a:pt x="174" y="1363"/>
                    </a:lnTo>
                    <a:lnTo>
                      <a:pt x="159" y="1375"/>
                    </a:lnTo>
                    <a:lnTo>
                      <a:pt x="159" y="1375"/>
                    </a:lnTo>
                    <a:lnTo>
                      <a:pt x="144" y="1390"/>
                    </a:lnTo>
                    <a:lnTo>
                      <a:pt x="129" y="1407"/>
                    </a:lnTo>
                    <a:lnTo>
                      <a:pt x="117" y="1424"/>
                    </a:lnTo>
                    <a:lnTo>
                      <a:pt x="107" y="1444"/>
                    </a:lnTo>
                    <a:lnTo>
                      <a:pt x="99" y="1463"/>
                    </a:lnTo>
                    <a:lnTo>
                      <a:pt x="93" y="1482"/>
                    </a:lnTo>
                    <a:lnTo>
                      <a:pt x="89" y="1502"/>
                    </a:lnTo>
                    <a:lnTo>
                      <a:pt x="87" y="1523"/>
                    </a:lnTo>
                    <a:lnTo>
                      <a:pt x="87" y="1544"/>
                    </a:lnTo>
                    <a:lnTo>
                      <a:pt x="88" y="1564"/>
                    </a:lnTo>
                    <a:lnTo>
                      <a:pt x="92" y="1585"/>
                    </a:lnTo>
                    <a:lnTo>
                      <a:pt x="98" y="1604"/>
                    </a:lnTo>
                    <a:lnTo>
                      <a:pt x="105" y="1625"/>
                    </a:lnTo>
                    <a:lnTo>
                      <a:pt x="115" y="1644"/>
                    </a:lnTo>
                    <a:lnTo>
                      <a:pt x="126" y="1661"/>
                    </a:lnTo>
                    <a:lnTo>
                      <a:pt x="141" y="1678"/>
                    </a:lnTo>
                    <a:lnTo>
                      <a:pt x="901" y="256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600">
                  <a:latin typeface="微软雅黑" panose="020B0503020204020204" pitchFamily="34" charset="-122"/>
                  <a:ea typeface="微软雅黑" panose="020B0503020204020204" pitchFamily="34" charset="-122"/>
                </a:endParaRPr>
              </a:p>
            </p:txBody>
          </p:sp>
          <p:sp>
            <p:nvSpPr>
              <p:cNvPr id="52" name="TextBox 60">
                <a:extLst>
                  <a:ext uri="{FF2B5EF4-FFF2-40B4-BE49-F238E27FC236}">
                    <a16:creationId xmlns:a16="http://schemas.microsoft.com/office/drawing/2014/main" id="{CF360B41-16E8-44E9-98B5-40D04D951E92}"/>
                  </a:ext>
                </a:extLst>
              </p:cNvPr>
              <p:cNvSpPr txBox="1"/>
              <p:nvPr/>
            </p:nvSpPr>
            <p:spPr>
              <a:xfrm>
                <a:off x="1138238" y="1717424"/>
                <a:ext cx="3004181" cy="163506"/>
              </a:xfrm>
              <a:prstGeom prst="rect">
                <a:avLst/>
              </a:prstGeom>
              <a:noFill/>
            </p:spPr>
            <p:txBody>
              <a:bodyPr wrap="square" lIns="0" tIns="0" rIns="0" bIns="0" rtlCol="1">
                <a:spAutoFit/>
              </a:bodyPr>
              <a:lstStyle/>
              <a:p>
                <a:pPr defTabSz="914412" fontAlgn="auto">
                  <a:lnSpc>
                    <a:spcPts val="1734"/>
                  </a:lnSpc>
                  <a:spcBef>
                    <a:spcPts val="0"/>
                  </a:spcBef>
                  <a:spcAft>
                    <a:spcPts val="400"/>
                  </a:spcAft>
                </a:pPr>
                <a:r>
                  <a:rPr lang="zh-CN" altLang="en-US" sz="1600" dirty="0">
                    <a:solidFill>
                      <a:srgbClr val="FFFFFF"/>
                    </a:solidFill>
                    <a:latin typeface="微软雅黑" panose="020B0503020204020204" pitchFamily="34" charset="-122"/>
                    <a:ea typeface="微软雅黑" panose="020B0503020204020204" pitchFamily="34" charset="-122"/>
                    <a:cs typeface="Open Sans" pitchFamily="34" charset="0"/>
                  </a:rPr>
                  <a:t>测试用例全部通过</a:t>
                </a:r>
                <a:endParaRPr lang="en-US" sz="1600" dirty="0">
                  <a:solidFill>
                    <a:srgbClr val="FFFFFF"/>
                  </a:solidFill>
                  <a:latin typeface="微软雅黑" panose="020B0503020204020204" pitchFamily="34" charset="-122"/>
                  <a:ea typeface="微软雅黑" panose="020B0503020204020204" pitchFamily="34" charset="-122"/>
                  <a:cs typeface="Open Sans" pitchFamily="34" charset="0"/>
                </a:endParaRPr>
              </a:p>
            </p:txBody>
          </p:sp>
        </p:grpSp>
        <p:sp>
          <p:nvSpPr>
            <p:cNvPr id="41" name="TextBox 4">
              <a:extLst>
                <a:ext uri="{FF2B5EF4-FFF2-40B4-BE49-F238E27FC236}">
                  <a16:creationId xmlns:a16="http://schemas.microsoft.com/office/drawing/2014/main" id="{D1AAA163-E443-42C7-8F92-021DB0A0A0ED}"/>
                </a:ext>
              </a:extLst>
            </p:cNvPr>
            <p:cNvSpPr txBox="1"/>
            <p:nvPr/>
          </p:nvSpPr>
          <p:spPr>
            <a:xfrm>
              <a:off x="587264" y="2133958"/>
              <a:ext cx="341398" cy="404454"/>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1600" dirty="0">
                  <a:solidFill>
                    <a:srgbClr val="986D02"/>
                  </a:solidFill>
                  <a:latin typeface="微软雅黑" panose="020B0503020204020204" pitchFamily="34" charset="-122"/>
                  <a:ea typeface="微软雅黑" panose="020B0503020204020204" pitchFamily="34" charset="-122"/>
                  <a:cs typeface="Open Sans" pitchFamily="34" charset="0"/>
                </a:rPr>
                <a:t>1</a:t>
              </a:r>
              <a:endParaRPr lang="ar-SA" sz="1600" dirty="0">
                <a:solidFill>
                  <a:srgbClr val="986D02"/>
                </a:solidFill>
                <a:latin typeface="微软雅黑" panose="020B0503020204020204" pitchFamily="34" charset="-122"/>
                <a:ea typeface="微软雅黑" panose="020B0503020204020204" pitchFamily="34" charset="-122"/>
              </a:endParaRPr>
            </a:p>
          </p:txBody>
        </p:sp>
        <p:sp>
          <p:nvSpPr>
            <p:cNvPr id="42" name="TextBox 4">
              <a:extLst>
                <a:ext uri="{FF2B5EF4-FFF2-40B4-BE49-F238E27FC236}">
                  <a16:creationId xmlns:a16="http://schemas.microsoft.com/office/drawing/2014/main" id="{97906480-0F48-4CFA-B5BA-CD175062FA56}"/>
                </a:ext>
              </a:extLst>
            </p:cNvPr>
            <p:cNvSpPr txBox="1"/>
            <p:nvPr/>
          </p:nvSpPr>
          <p:spPr>
            <a:xfrm>
              <a:off x="587264" y="2813052"/>
              <a:ext cx="341398" cy="404454"/>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1600" dirty="0">
                  <a:solidFill>
                    <a:srgbClr val="986D02"/>
                  </a:solidFill>
                  <a:latin typeface="微软雅黑" panose="020B0503020204020204" pitchFamily="34" charset="-122"/>
                  <a:ea typeface="微软雅黑" panose="020B0503020204020204" pitchFamily="34" charset="-122"/>
                  <a:cs typeface="Open Sans" pitchFamily="34" charset="0"/>
                </a:rPr>
                <a:t>2</a:t>
              </a:r>
              <a:endParaRPr lang="ar-SA" sz="1600" dirty="0">
                <a:solidFill>
                  <a:srgbClr val="986D02"/>
                </a:solidFill>
                <a:latin typeface="微软雅黑" panose="020B0503020204020204" pitchFamily="34" charset="-122"/>
                <a:ea typeface="微软雅黑" panose="020B0503020204020204" pitchFamily="34" charset="-122"/>
              </a:endParaRPr>
            </a:p>
          </p:txBody>
        </p:sp>
        <p:sp>
          <p:nvSpPr>
            <p:cNvPr id="43" name="TextBox 4">
              <a:extLst>
                <a:ext uri="{FF2B5EF4-FFF2-40B4-BE49-F238E27FC236}">
                  <a16:creationId xmlns:a16="http://schemas.microsoft.com/office/drawing/2014/main" id="{18252E4A-DA99-421B-A1AC-8E1FDF7797A7}"/>
                </a:ext>
              </a:extLst>
            </p:cNvPr>
            <p:cNvSpPr txBox="1"/>
            <p:nvPr/>
          </p:nvSpPr>
          <p:spPr>
            <a:xfrm>
              <a:off x="587264" y="3517536"/>
              <a:ext cx="341398" cy="404454"/>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1600" dirty="0">
                  <a:solidFill>
                    <a:srgbClr val="986D02"/>
                  </a:solidFill>
                  <a:latin typeface="微软雅黑" panose="020B0503020204020204" pitchFamily="34" charset="-122"/>
                  <a:ea typeface="微软雅黑" panose="020B0503020204020204" pitchFamily="34" charset="-122"/>
                  <a:cs typeface="Open Sans" pitchFamily="34" charset="0"/>
                </a:rPr>
                <a:t>3</a:t>
              </a:r>
              <a:endParaRPr lang="ar-SA" sz="1600" dirty="0">
                <a:solidFill>
                  <a:srgbClr val="986D02"/>
                </a:solidFill>
                <a:latin typeface="微软雅黑" panose="020B0503020204020204" pitchFamily="34" charset="-122"/>
                <a:ea typeface="微软雅黑" panose="020B0503020204020204" pitchFamily="34" charset="-122"/>
              </a:endParaRPr>
            </a:p>
          </p:txBody>
        </p:sp>
        <p:sp>
          <p:nvSpPr>
            <p:cNvPr id="44" name="TextBox 51">
              <a:extLst>
                <a:ext uri="{FF2B5EF4-FFF2-40B4-BE49-F238E27FC236}">
                  <a16:creationId xmlns:a16="http://schemas.microsoft.com/office/drawing/2014/main" id="{88EB7B0E-012C-4561-BD75-5C83BA537C9A}"/>
                </a:ext>
              </a:extLst>
            </p:cNvPr>
            <p:cNvSpPr txBox="1"/>
            <p:nvPr/>
          </p:nvSpPr>
          <p:spPr>
            <a:xfrm>
              <a:off x="1100518" y="2066020"/>
              <a:ext cx="3108960" cy="522595"/>
            </a:xfrm>
            <a:prstGeom prst="rect">
              <a:avLst/>
            </a:prstGeom>
            <a:noFill/>
          </p:spPr>
          <p:txBody>
            <a:bodyPr wrap="square" lIns="0" tIns="0" rIns="0" bIns="0" rtlCol="1">
              <a:spAutoFit/>
            </a:bodyPr>
            <a:lstStyle/>
            <a:p>
              <a:pPr>
                <a:lnSpc>
                  <a:spcPct val="150000"/>
                </a:lnSpc>
              </a:pPr>
              <a:r>
                <a:rPr lang="zh-CN" altLang="en-US" sz="1600" dirty="0">
                  <a:latin typeface="微软雅黑 Light" panose="020B0502040204020203" pitchFamily="34" charset="-122"/>
                  <a:ea typeface="微软雅黑 Light" panose="020B0502040204020203" pitchFamily="34" charset="-122"/>
                </a:rPr>
                <a:t>满足实际业务流程需求，每个功能点不存在不符合需求规格说明书的功能缺陷。</a:t>
              </a:r>
            </a:p>
          </p:txBody>
        </p:sp>
        <p:cxnSp>
          <p:nvCxnSpPr>
            <p:cNvPr id="45" name="Straight Connector 52">
              <a:extLst>
                <a:ext uri="{FF2B5EF4-FFF2-40B4-BE49-F238E27FC236}">
                  <a16:creationId xmlns:a16="http://schemas.microsoft.com/office/drawing/2014/main" id="{03690853-877E-4EC1-8FF3-4F021B83AE62}"/>
                </a:ext>
              </a:extLst>
            </p:cNvPr>
            <p:cNvCxnSpPr>
              <a:cxnSpLocks/>
            </p:cNvCxnSpPr>
            <p:nvPr/>
          </p:nvCxnSpPr>
          <p:spPr>
            <a:xfrm>
              <a:off x="686128" y="2658900"/>
              <a:ext cx="3599407" cy="0"/>
            </a:xfrm>
            <a:prstGeom prst="line">
              <a:avLst/>
            </a:prstGeom>
            <a:ln w="12700">
              <a:solidFill>
                <a:srgbClr val="986D02"/>
              </a:solidFill>
              <a:prstDash val="solid"/>
            </a:ln>
          </p:spPr>
          <p:style>
            <a:lnRef idx="1">
              <a:schemeClr val="accent1"/>
            </a:lnRef>
            <a:fillRef idx="0">
              <a:schemeClr val="accent1"/>
            </a:fillRef>
            <a:effectRef idx="0">
              <a:schemeClr val="accent1"/>
            </a:effectRef>
            <a:fontRef idx="minor">
              <a:schemeClr val="tx1"/>
            </a:fontRef>
          </p:style>
        </p:cxnSp>
        <p:sp>
          <p:nvSpPr>
            <p:cNvPr id="46" name="TextBox 53">
              <a:extLst>
                <a:ext uri="{FF2B5EF4-FFF2-40B4-BE49-F238E27FC236}">
                  <a16:creationId xmlns:a16="http://schemas.microsoft.com/office/drawing/2014/main" id="{C5193645-E38B-485E-89B7-B1EEF2A2FAA9}"/>
                </a:ext>
              </a:extLst>
            </p:cNvPr>
            <p:cNvSpPr txBox="1"/>
            <p:nvPr/>
          </p:nvSpPr>
          <p:spPr>
            <a:xfrm>
              <a:off x="1100033" y="2721232"/>
              <a:ext cx="3108960" cy="707886"/>
            </a:xfrm>
            <a:prstGeom prst="rect">
              <a:avLst/>
            </a:prstGeom>
            <a:noFill/>
          </p:spPr>
          <p:txBody>
            <a:bodyPr wrap="square" lIns="0" tIns="0" rIns="0" bIns="0" rtlCol="1">
              <a:spAutoFit/>
            </a:bodyPr>
            <a:lstStyle/>
            <a:p>
              <a:pPr>
                <a:lnSpc>
                  <a:spcPct val="150000"/>
                </a:lnSpc>
              </a:pPr>
              <a:r>
                <a:rPr lang="zh-CN" altLang="en-US" sz="1600" dirty="0">
                  <a:latin typeface="微软雅黑 Light" panose="020B0502040204020203" pitchFamily="34" charset="-122"/>
                  <a:ea typeface="微软雅黑 Light" panose="020B0502040204020203" pitchFamily="34" charset="-122"/>
                </a:rPr>
                <a:t>界面排版美观，用户操作简洁，输入输出的信息提示正确性并且容易理解</a:t>
              </a:r>
            </a:p>
            <a:p>
              <a:pPr defTabSz="914412" fontAlgn="auto">
                <a:lnSpc>
                  <a:spcPts val="1600"/>
                </a:lnSpc>
                <a:spcBef>
                  <a:spcPts val="0"/>
                </a:spcBef>
                <a:spcAft>
                  <a:spcPts val="800"/>
                </a:spcAft>
              </a:pPr>
              <a:r>
                <a:rPr lang="en-US" sz="1600" dirty="0">
                  <a:latin typeface="微软雅黑" panose="020B0503020204020204" pitchFamily="34" charset="-122"/>
                  <a:ea typeface="微软雅黑" panose="020B0503020204020204" pitchFamily="34" charset="-122"/>
                  <a:cs typeface="Open Sans" pitchFamily="34" charset="0"/>
                </a:rPr>
                <a:t> </a:t>
              </a:r>
            </a:p>
          </p:txBody>
        </p:sp>
        <p:cxnSp>
          <p:nvCxnSpPr>
            <p:cNvPr id="48" name="Straight Connector 56">
              <a:extLst>
                <a:ext uri="{FF2B5EF4-FFF2-40B4-BE49-F238E27FC236}">
                  <a16:creationId xmlns:a16="http://schemas.microsoft.com/office/drawing/2014/main" id="{82D90D1E-40FE-4C1E-9DAB-8ED5DF7C9AD3}"/>
                </a:ext>
              </a:extLst>
            </p:cNvPr>
            <p:cNvCxnSpPr>
              <a:cxnSpLocks/>
            </p:cNvCxnSpPr>
            <p:nvPr/>
          </p:nvCxnSpPr>
          <p:spPr>
            <a:xfrm>
              <a:off x="686128" y="3358040"/>
              <a:ext cx="3599407" cy="0"/>
            </a:xfrm>
            <a:prstGeom prst="line">
              <a:avLst/>
            </a:prstGeom>
            <a:ln w="12700">
              <a:solidFill>
                <a:srgbClr val="986D0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57">
              <a:extLst>
                <a:ext uri="{FF2B5EF4-FFF2-40B4-BE49-F238E27FC236}">
                  <a16:creationId xmlns:a16="http://schemas.microsoft.com/office/drawing/2014/main" id="{2F94ED85-03D7-41D5-ACCB-E6EC16DE8BC2}"/>
                </a:ext>
              </a:extLst>
            </p:cNvPr>
            <p:cNvCxnSpPr>
              <a:cxnSpLocks/>
            </p:cNvCxnSpPr>
            <p:nvPr/>
          </p:nvCxnSpPr>
          <p:spPr>
            <a:xfrm>
              <a:off x="686128" y="4072420"/>
              <a:ext cx="3599407" cy="0"/>
            </a:xfrm>
            <a:prstGeom prst="line">
              <a:avLst/>
            </a:prstGeom>
            <a:ln w="12700">
              <a:solidFill>
                <a:srgbClr val="986D02"/>
              </a:solidFill>
              <a:prstDash val="solid"/>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65AD5B97-C881-4DBF-80F1-482E0ED88F5B}"/>
              </a:ext>
            </a:extLst>
          </p:cNvPr>
          <p:cNvSpPr/>
          <p:nvPr/>
        </p:nvSpPr>
        <p:spPr>
          <a:xfrm>
            <a:off x="4219575" y="3728589"/>
            <a:ext cx="4340775" cy="789127"/>
          </a:xfrm>
          <a:prstGeom prst="rect">
            <a:avLst/>
          </a:prstGeom>
        </p:spPr>
        <p:txBody>
          <a:bodyPr wrap="square">
            <a:spAutoFit/>
          </a:bodyPr>
          <a:lstStyle/>
          <a:p>
            <a:pPr>
              <a:lnSpc>
                <a:spcPct val="150000"/>
              </a:lnSpc>
            </a:pPr>
            <a:r>
              <a:rPr lang="zh-CN" altLang="en-US" sz="1600" dirty="0">
                <a:latin typeface="微软雅黑 Light" panose="020B0502040204020203" pitchFamily="34" charset="-122"/>
                <a:ea typeface="微软雅黑 Light" panose="020B0502040204020203" pitchFamily="34" charset="-122"/>
              </a:rPr>
              <a:t>支持一定程度的并发访问，能在可接受的响应时间内完成用户的请求</a:t>
            </a:r>
          </a:p>
        </p:txBody>
      </p:sp>
    </p:spTree>
    <p:extLst>
      <p:ext uri="{BB962C8B-B14F-4D97-AF65-F5344CB8AC3E}">
        <p14:creationId xmlns:p14="http://schemas.microsoft.com/office/powerpoint/2010/main" val="3508749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sp>
        <p:nvSpPr>
          <p:cNvPr id="16" name="矩形 15">
            <a:extLst>
              <a:ext uri="{FF2B5EF4-FFF2-40B4-BE49-F238E27FC236}">
                <a16:creationId xmlns:a16="http://schemas.microsoft.com/office/drawing/2014/main" id="{2454FEF4-3E6B-4790-8ECF-7038913D1900}"/>
              </a:ext>
            </a:extLst>
          </p:cNvPr>
          <p:cNvSpPr/>
          <p:nvPr/>
        </p:nvSpPr>
        <p:spPr>
          <a:xfrm>
            <a:off x="3224211" y="1901236"/>
            <a:ext cx="5762625" cy="1676400"/>
          </a:xfrm>
          <a:prstGeom prst="rect">
            <a:avLst/>
          </a:prstGeom>
          <a:solidFill>
            <a:schemeClr val="bg1">
              <a:alpha val="68000"/>
            </a:schemeClr>
          </a:solidFill>
          <a:ln w="28575">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A49321EA-BA32-42E5-8613-FBD6B891EBCB}"/>
              </a:ext>
            </a:extLst>
          </p:cNvPr>
          <p:cNvGrpSpPr/>
          <p:nvPr/>
        </p:nvGrpSpPr>
        <p:grpSpPr>
          <a:xfrm>
            <a:off x="3224211" y="3206160"/>
            <a:ext cx="5762625" cy="371476"/>
            <a:chOff x="3224211" y="3206160"/>
            <a:chExt cx="5762625" cy="371476"/>
          </a:xfrm>
        </p:grpSpPr>
        <p:sp>
          <p:nvSpPr>
            <p:cNvPr id="17" name="矩形 16">
              <a:extLst>
                <a:ext uri="{FF2B5EF4-FFF2-40B4-BE49-F238E27FC236}">
                  <a16:creationId xmlns:a16="http://schemas.microsoft.com/office/drawing/2014/main" id="{B05C0FEB-8F2C-4596-AE88-2AC559D532A0}"/>
                </a:ext>
              </a:extLst>
            </p:cNvPr>
            <p:cNvSpPr/>
            <p:nvPr/>
          </p:nvSpPr>
          <p:spPr>
            <a:xfrm>
              <a:off x="3224211" y="3206161"/>
              <a:ext cx="5762625" cy="371475"/>
            </a:xfrm>
            <a:prstGeom prst="rect">
              <a:avLst/>
            </a:prstGeom>
            <a:solidFill>
              <a:srgbClr val="986D02">
                <a:alpha val="45882"/>
              </a:srgbClr>
            </a:solidFill>
            <a:ln w="1905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9815512-BD9F-4191-BB3C-7C78AE1F8BE6}"/>
                </a:ext>
              </a:extLst>
            </p:cNvPr>
            <p:cNvSpPr txBox="1"/>
            <p:nvPr/>
          </p:nvSpPr>
          <p:spPr>
            <a:xfrm>
              <a:off x="3552823" y="3206160"/>
              <a:ext cx="5105400" cy="369332"/>
            </a:xfrm>
            <a:prstGeom prst="rect">
              <a:avLst/>
            </a:prstGeom>
            <a:noFill/>
          </p:spPr>
          <p:txBody>
            <a:bodyPr wrap="square">
              <a:spAutoFit/>
            </a:bodyPr>
            <a:lstStyle/>
            <a:p>
              <a:pPr algn="dist"/>
              <a:endParaRPr lang="zh-CN" altLang="en-US" b="1" dirty="0">
                <a:solidFill>
                  <a:schemeClr val="bg1"/>
                </a:solidFill>
              </a:endParaRPr>
            </a:p>
          </p:txBody>
        </p:sp>
      </p:grpSp>
      <p:sp>
        <p:nvSpPr>
          <p:cNvPr id="20" name="文本框 19">
            <a:extLst>
              <a:ext uri="{FF2B5EF4-FFF2-40B4-BE49-F238E27FC236}">
                <a16:creationId xmlns:a16="http://schemas.microsoft.com/office/drawing/2014/main" id="{8F21F21F-2A66-491A-92E0-700776AC870B}"/>
              </a:ext>
            </a:extLst>
          </p:cNvPr>
          <p:cNvSpPr txBox="1"/>
          <p:nvPr/>
        </p:nvSpPr>
        <p:spPr>
          <a:xfrm>
            <a:off x="3348037" y="1953533"/>
            <a:ext cx="5495925" cy="1107996"/>
          </a:xfrm>
          <a:prstGeom prst="rect">
            <a:avLst/>
          </a:prstGeom>
          <a:noFill/>
        </p:spPr>
        <p:txBody>
          <a:bodyPr wrap="square" rtlCol="0">
            <a:spAutoFit/>
          </a:bodyPr>
          <a:lstStyle/>
          <a:p>
            <a:pPr algn="dist"/>
            <a:r>
              <a:rPr lang="en-US" altLang="zh-CN" sz="6600" dirty="0">
                <a:solidFill>
                  <a:schemeClr val="accent4">
                    <a:lumMod val="50000"/>
                  </a:schemeClr>
                </a:solidFill>
              </a:rPr>
              <a:t>THANKS</a:t>
            </a:r>
            <a:endParaRPr lang="zh-CN" altLang="en-US" sz="6600" dirty="0">
              <a:solidFill>
                <a:schemeClr val="accent4">
                  <a:lumMod val="50000"/>
                </a:schemeClr>
              </a:solidFill>
            </a:endParaRPr>
          </a:p>
        </p:txBody>
      </p:sp>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6719" t="53167"/>
          <a:stretch/>
        </p:blipFill>
        <p:spPr>
          <a:xfrm flipV="1">
            <a:off x="6188867" y="-31747"/>
            <a:ext cx="6700839"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6">
            <a:extLst>
              <a:ext uri="{28A0092B-C50C-407E-A947-70E740481C1C}">
                <a14:useLocalDpi xmlns:a14="http://schemas.microsoft.com/office/drawing/2010/main" val="0"/>
              </a:ext>
            </a:extLst>
          </a:blip>
          <a:srcRect t="48601"/>
          <a:stretch/>
        </p:blipFill>
        <p:spPr>
          <a:xfrm>
            <a:off x="1162050" y="4896069"/>
            <a:ext cx="11029950" cy="1944942"/>
          </a:xfrm>
          <a:prstGeom prst="rect">
            <a:avLst/>
          </a:prstGeom>
        </p:spPr>
      </p:pic>
      <p:grpSp>
        <p:nvGrpSpPr>
          <p:cNvPr id="29" name="组合 28">
            <a:extLst>
              <a:ext uri="{FF2B5EF4-FFF2-40B4-BE49-F238E27FC236}">
                <a16:creationId xmlns:a16="http://schemas.microsoft.com/office/drawing/2014/main" id="{65B8A12E-FF10-4A3F-A2FB-400FBAE443F3}"/>
              </a:ext>
            </a:extLst>
          </p:cNvPr>
          <p:cNvGrpSpPr/>
          <p:nvPr/>
        </p:nvGrpSpPr>
        <p:grpSpPr>
          <a:xfrm>
            <a:off x="5439568" y="1596377"/>
            <a:ext cx="1612900" cy="114300"/>
            <a:chOff x="10223500" y="5253808"/>
            <a:chExt cx="1612900" cy="114300"/>
          </a:xfrm>
        </p:grpSpPr>
        <p:sp>
          <p:nvSpPr>
            <p:cNvPr id="30" name="椭圆 29">
              <a:extLst>
                <a:ext uri="{FF2B5EF4-FFF2-40B4-BE49-F238E27FC236}">
                  <a16:creationId xmlns:a16="http://schemas.microsoft.com/office/drawing/2014/main" id="{192DC510-9CE3-4B41-AC91-2E69DB973B50}"/>
                </a:ext>
              </a:extLst>
            </p:cNvPr>
            <p:cNvSpPr/>
            <p:nvPr/>
          </p:nvSpPr>
          <p:spPr>
            <a:xfrm>
              <a:off x="117221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BADABBC-4623-4492-A79E-B932FE003325}"/>
                </a:ext>
              </a:extLst>
            </p:cNvPr>
            <p:cNvSpPr/>
            <p:nvPr/>
          </p:nvSpPr>
          <p:spPr>
            <a:xfrm>
              <a:off x="113474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4527D87-1B34-44AA-BDA5-98D76AE0A318}"/>
                </a:ext>
              </a:extLst>
            </p:cNvPr>
            <p:cNvSpPr/>
            <p:nvPr/>
          </p:nvSpPr>
          <p:spPr>
            <a:xfrm>
              <a:off x="109728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357960E-C206-4761-A15D-5911B6F2E59D}"/>
                </a:ext>
              </a:extLst>
            </p:cNvPr>
            <p:cNvSpPr/>
            <p:nvPr/>
          </p:nvSpPr>
          <p:spPr>
            <a:xfrm>
              <a:off x="105981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FF65970-8E1A-410F-B34A-FA654632AC29}"/>
                </a:ext>
              </a:extLst>
            </p:cNvPr>
            <p:cNvSpPr/>
            <p:nvPr/>
          </p:nvSpPr>
          <p:spPr>
            <a:xfrm>
              <a:off x="102235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167424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16" presetClass="entr" presetSubtype="21" fill="hold" nodeType="withEffect">
                                  <p:stCondLst>
                                    <p:cond delay="200"/>
                                  </p:stCondLst>
                                  <p:childTnLst>
                                    <p:set>
                                      <p:cBhvr>
                                        <p:cTn id="31" dur="1" fill="hold">
                                          <p:stCondLst>
                                            <p:cond delay="0"/>
                                          </p:stCondLst>
                                        </p:cTn>
                                        <p:tgtEl>
                                          <p:spTgt spid="35"/>
                                        </p:tgtEl>
                                        <p:attrNameLst>
                                          <p:attrName>style.visibility</p:attrName>
                                        </p:attrNameLst>
                                      </p:cBhvr>
                                      <p:to>
                                        <p:strVal val="visible"/>
                                      </p:to>
                                    </p:set>
                                    <p:animEffect transition="in" filter="barn(inVertical)">
                                      <p:cBhvr>
                                        <p:cTn id="32" dur="500"/>
                                        <p:tgtEl>
                                          <p:spTgt spid="35"/>
                                        </p:tgtEl>
                                      </p:cBhvr>
                                    </p:animEffect>
                                  </p:childTnLst>
                                </p:cTn>
                              </p:par>
                              <p:par>
                                <p:cTn id="33" presetID="41" presetClass="entr" presetSubtype="0" fill="hold" grpId="0" nodeType="withEffect">
                                  <p:stCondLst>
                                    <p:cond delay="500"/>
                                  </p:stCondLst>
                                  <p:iterate type="lt">
                                    <p:tmPct val="10000"/>
                                  </p:iterate>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20"/>
                                        </p:tgtEl>
                                        <p:attrNameLst>
                                          <p:attrName>ppt_y</p:attrName>
                                        </p:attrNameLst>
                                      </p:cBhvr>
                                      <p:tavLst>
                                        <p:tav tm="0">
                                          <p:val>
                                            <p:strVal val="#ppt_y"/>
                                          </p:val>
                                        </p:tav>
                                        <p:tav tm="100000">
                                          <p:val>
                                            <p:strVal val="#ppt_y"/>
                                          </p:val>
                                        </p:tav>
                                      </p:tavLst>
                                    </p:anim>
                                    <p:anim calcmode="lin" valueType="num">
                                      <p:cBhvr>
                                        <p:cTn id="3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134" name="Group 61">
            <a:extLst>
              <a:ext uri="{FF2B5EF4-FFF2-40B4-BE49-F238E27FC236}">
                <a16:creationId xmlns:a16="http://schemas.microsoft.com/office/drawing/2014/main" id="{91FFC48C-03C1-4D49-A78B-6B559D107447}"/>
              </a:ext>
            </a:extLst>
          </p:cNvPr>
          <p:cNvGrpSpPr/>
          <p:nvPr/>
        </p:nvGrpSpPr>
        <p:grpSpPr>
          <a:xfrm>
            <a:off x="1365888" y="1962781"/>
            <a:ext cx="9403662" cy="609600"/>
            <a:chOff x="589110" y="1685460"/>
            <a:chExt cx="7052746" cy="457200"/>
          </a:xfrm>
        </p:grpSpPr>
        <p:grpSp>
          <p:nvGrpSpPr>
            <p:cNvPr id="135" name="Group 62">
              <a:extLst>
                <a:ext uri="{FF2B5EF4-FFF2-40B4-BE49-F238E27FC236}">
                  <a16:creationId xmlns:a16="http://schemas.microsoft.com/office/drawing/2014/main" id="{1D675D9D-BB3A-4657-AA28-8AE08B53164E}"/>
                </a:ext>
              </a:extLst>
            </p:cNvPr>
            <p:cNvGrpSpPr/>
            <p:nvPr/>
          </p:nvGrpSpPr>
          <p:grpSpPr>
            <a:xfrm>
              <a:off x="589110" y="1685460"/>
              <a:ext cx="461583" cy="457200"/>
              <a:chOff x="589110" y="1685460"/>
              <a:chExt cx="461583" cy="457200"/>
            </a:xfrm>
          </p:grpSpPr>
          <p:sp>
            <p:nvSpPr>
              <p:cNvPr id="137" name="Oval 64">
                <a:extLst>
                  <a:ext uri="{FF2B5EF4-FFF2-40B4-BE49-F238E27FC236}">
                    <a16:creationId xmlns:a16="http://schemas.microsoft.com/office/drawing/2014/main" id="{4E9EFBD2-04C9-49C8-A841-52F9C18D4A4C}"/>
                  </a:ext>
                </a:extLst>
              </p:cNvPr>
              <p:cNvSpPr/>
              <p:nvPr/>
            </p:nvSpPr>
            <p:spPr>
              <a:xfrm>
                <a:off x="593493" y="1685460"/>
                <a:ext cx="457200" cy="457200"/>
              </a:xfrm>
              <a:prstGeom prst="ellipse">
                <a:avLst/>
              </a:prstGeom>
              <a:blipFill>
                <a:blip r:embed="rId6"/>
                <a:tile tx="0" ty="-254000" sx="10000" sy="10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138" name="TextBox 65">
                <a:extLst>
                  <a:ext uri="{FF2B5EF4-FFF2-40B4-BE49-F238E27FC236}">
                    <a16:creationId xmlns:a16="http://schemas.microsoft.com/office/drawing/2014/main" id="{3836C95C-F7E4-463A-BF0D-7A118B25ED42}"/>
                  </a:ext>
                </a:extLst>
              </p:cNvPr>
              <p:cNvSpPr txBox="1"/>
              <p:nvPr/>
            </p:nvSpPr>
            <p:spPr>
              <a:xfrm>
                <a:off x="589110" y="1706875"/>
                <a:ext cx="461021" cy="376722"/>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3467" dirty="0">
                    <a:solidFill>
                      <a:srgbClr val="FFFFFF"/>
                    </a:solidFill>
                    <a:latin typeface="Source Sans Pro Light" pitchFamily="34" charset="0"/>
                    <a:ea typeface="Open Sans" pitchFamily="34" charset="0"/>
                    <a:cs typeface="Open Sans" pitchFamily="34" charset="0"/>
                  </a:rPr>
                  <a:t>1</a:t>
                </a:r>
                <a:endParaRPr lang="ar-SA" sz="3467" dirty="0">
                  <a:solidFill>
                    <a:srgbClr val="FFFFFF"/>
                  </a:solidFill>
                  <a:latin typeface="Source Sans Pro Light" pitchFamily="34" charset="0"/>
                  <a:ea typeface="Open Sans" pitchFamily="34" charset="0"/>
                </a:endParaRPr>
              </a:p>
            </p:txBody>
          </p:sp>
        </p:grpSp>
        <p:sp>
          <p:nvSpPr>
            <p:cNvPr id="136" name="TextBox 63">
              <a:extLst>
                <a:ext uri="{FF2B5EF4-FFF2-40B4-BE49-F238E27FC236}">
                  <a16:creationId xmlns:a16="http://schemas.microsoft.com/office/drawing/2014/main" id="{1AF2284E-886D-4C55-80BB-8A720FE952F8}"/>
                </a:ext>
              </a:extLst>
            </p:cNvPr>
            <p:cNvSpPr txBox="1"/>
            <p:nvPr/>
          </p:nvSpPr>
          <p:spPr>
            <a:xfrm>
              <a:off x="1297451" y="1864695"/>
              <a:ext cx="6344405" cy="190629"/>
            </a:xfrm>
            <a:prstGeom prst="rect">
              <a:avLst/>
            </a:prstGeom>
            <a:noFill/>
          </p:spPr>
          <p:txBody>
            <a:bodyPr wrap="square" lIns="0" tIns="0" rIns="0" bIns="0" rtlCol="1">
              <a:spAutoFit/>
            </a:bodyPr>
            <a:lstStyle/>
            <a:p>
              <a:pPr defTabSz="914412">
                <a:lnSpc>
                  <a:spcPts val="1734"/>
                </a:lnSpc>
                <a:spcAft>
                  <a:spcPts val="1600"/>
                </a:spcAft>
              </a:pPr>
              <a:r>
                <a:rPr lang="zh-CN" altLang="en-US" sz="3000" dirty="0">
                  <a:solidFill>
                    <a:srgbClr val="808080"/>
                  </a:solidFill>
                  <a:latin typeface="Lato" pitchFamily="34" charset="0"/>
                  <a:ea typeface="Open Sans" pitchFamily="34" charset="0"/>
                  <a:cs typeface="Open Sans" pitchFamily="34" charset="0"/>
                </a:rPr>
                <a:t>消费者对高品质生活的追求</a:t>
              </a:r>
              <a:endParaRPr lang="en-US" sz="3000" dirty="0">
                <a:solidFill>
                  <a:srgbClr val="808080"/>
                </a:solidFill>
                <a:latin typeface="Lato" pitchFamily="34" charset="0"/>
                <a:ea typeface="Open Sans" pitchFamily="34" charset="0"/>
                <a:cs typeface="Open Sans" pitchFamily="34" charset="0"/>
              </a:endParaRPr>
            </a:p>
          </p:txBody>
        </p:sp>
      </p:grpSp>
      <p:grpSp>
        <p:nvGrpSpPr>
          <p:cNvPr id="139" name="Group 71">
            <a:extLst>
              <a:ext uri="{FF2B5EF4-FFF2-40B4-BE49-F238E27FC236}">
                <a16:creationId xmlns:a16="http://schemas.microsoft.com/office/drawing/2014/main" id="{6F302C13-587B-423A-8477-D84F946A44C1}"/>
              </a:ext>
            </a:extLst>
          </p:cNvPr>
          <p:cNvGrpSpPr/>
          <p:nvPr/>
        </p:nvGrpSpPr>
        <p:grpSpPr>
          <a:xfrm>
            <a:off x="1365888" y="3081293"/>
            <a:ext cx="9290542" cy="609600"/>
            <a:chOff x="589110" y="1685460"/>
            <a:chExt cx="6967906" cy="457200"/>
          </a:xfrm>
        </p:grpSpPr>
        <p:grpSp>
          <p:nvGrpSpPr>
            <p:cNvPr id="140" name="Group 72">
              <a:extLst>
                <a:ext uri="{FF2B5EF4-FFF2-40B4-BE49-F238E27FC236}">
                  <a16:creationId xmlns:a16="http://schemas.microsoft.com/office/drawing/2014/main" id="{90EAC64E-DF72-4696-A6CB-6EF34D8A29FE}"/>
                </a:ext>
              </a:extLst>
            </p:cNvPr>
            <p:cNvGrpSpPr/>
            <p:nvPr/>
          </p:nvGrpSpPr>
          <p:grpSpPr>
            <a:xfrm>
              <a:off x="589110" y="1685460"/>
              <a:ext cx="461583" cy="457200"/>
              <a:chOff x="589110" y="1685460"/>
              <a:chExt cx="461583" cy="457200"/>
            </a:xfrm>
          </p:grpSpPr>
          <p:sp>
            <p:nvSpPr>
              <p:cNvPr id="142" name="Oval 74">
                <a:extLst>
                  <a:ext uri="{FF2B5EF4-FFF2-40B4-BE49-F238E27FC236}">
                    <a16:creationId xmlns:a16="http://schemas.microsoft.com/office/drawing/2014/main" id="{4DFBEE4F-A114-46BC-AD40-31CED8B4D2E3}"/>
                  </a:ext>
                </a:extLst>
              </p:cNvPr>
              <p:cNvSpPr/>
              <p:nvPr/>
            </p:nvSpPr>
            <p:spPr>
              <a:xfrm>
                <a:off x="593493" y="1685460"/>
                <a:ext cx="457200" cy="457200"/>
              </a:xfrm>
              <a:prstGeom prst="ellipse">
                <a:avLst/>
              </a:prstGeom>
              <a:blipFill dpi="0" rotWithShape="1">
                <a:blip r:embed="rId7"/>
                <a:srcRect/>
                <a:tile tx="0" ty="-254000" sx="10000" sy="10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143" name="TextBox 75">
                <a:extLst>
                  <a:ext uri="{FF2B5EF4-FFF2-40B4-BE49-F238E27FC236}">
                    <a16:creationId xmlns:a16="http://schemas.microsoft.com/office/drawing/2014/main" id="{080B2FF1-2331-43E2-9D8A-65655E580700}"/>
                  </a:ext>
                </a:extLst>
              </p:cNvPr>
              <p:cNvSpPr txBox="1"/>
              <p:nvPr/>
            </p:nvSpPr>
            <p:spPr>
              <a:xfrm>
                <a:off x="589110" y="1706875"/>
                <a:ext cx="461021" cy="376722"/>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3467" dirty="0">
                    <a:solidFill>
                      <a:srgbClr val="FFFFFF"/>
                    </a:solidFill>
                    <a:latin typeface="Source Sans Pro Light" pitchFamily="34" charset="0"/>
                    <a:ea typeface="Open Sans" pitchFamily="34" charset="0"/>
                    <a:cs typeface="Open Sans" pitchFamily="34" charset="0"/>
                  </a:rPr>
                  <a:t>2</a:t>
                </a:r>
                <a:endParaRPr lang="ar-SA" sz="3467" dirty="0">
                  <a:solidFill>
                    <a:srgbClr val="FFFFFF"/>
                  </a:solidFill>
                  <a:latin typeface="Source Sans Pro Light" pitchFamily="34" charset="0"/>
                  <a:ea typeface="Open Sans" pitchFamily="34" charset="0"/>
                </a:endParaRPr>
              </a:p>
            </p:txBody>
          </p:sp>
        </p:grpSp>
        <p:sp>
          <p:nvSpPr>
            <p:cNvPr id="141" name="TextBox 73">
              <a:extLst>
                <a:ext uri="{FF2B5EF4-FFF2-40B4-BE49-F238E27FC236}">
                  <a16:creationId xmlns:a16="http://schemas.microsoft.com/office/drawing/2014/main" id="{0BBAB292-E144-4F10-8320-7B140501CB15}"/>
                </a:ext>
              </a:extLst>
            </p:cNvPr>
            <p:cNvSpPr txBox="1"/>
            <p:nvPr/>
          </p:nvSpPr>
          <p:spPr>
            <a:xfrm>
              <a:off x="1297451" y="1861575"/>
              <a:ext cx="6259565" cy="190629"/>
            </a:xfrm>
            <a:prstGeom prst="rect">
              <a:avLst/>
            </a:prstGeom>
            <a:noFill/>
          </p:spPr>
          <p:txBody>
            <a:bodyPr wrap="square" lIns="0" tIns="0" rIns="0" bIns="0" rtlCol="1">
              <a:spAutoFit/>
            </a:bodyPr>
            <a:lstStyle/>
            <a:p>
              <a:pPr defTabSz="914412">
                <a:lnSpc>
                  <a:spcPts val="1734"/>
                </a:lnSpc>
                <a:spcAft>
                  <a:spcPts val="1600"/>
                </a:spcAft>
              </a:pPr>
              <a:r>
                <a:rPr lang="zh-CN" altLang="en-US" sz="3000" dirty="0">
                  <a:solidFill>
                    <a:srgbClr val="808080"/>
                  </a:solidFill>
                  <a:latin typeface="Lato" pitchFamily="34" charset="0"/>
                  <a:ea typeface="Open Sans" pitchFamily="34" charset="0"/>
                  <a:cs typeface="Open Sans" pitchFamily="34" charset="0"/>
                </a:rPr>
                <a:t>奢侈品进口税削减</a:t>
              </a:r>
              <a:endParaRPr lang="en-US" sz="3000" dirty="0">
                <a:solidFill>
                  <a:srgbClr val="808080"/>
                </a:solidFill>
                <a:latin typeface="Lato" pitchFamily="34" charset="0"/>
                <a:ea typeface="Open Sans" pitchFamily="34" charset="0"/>
                <a:cs typeface="Open Sans" pitchFamily="34" charset="0"/>
              </a:endParaRPr>
            </a:p>
          </p:txBody>
        </p:sp>
      </p:grpSp>
      <p:grpSp>
        <p:nvGrpSpPr>
          <p:cNvPr id="144" name="Group 76">
            <a:extLst>
              <a:ext uri="{FF2B5EF4-FFF2-40B4-BE49-F238E27FC236}">
                <a16:creationId xmlns:a16="http://schemas.microsoft.com/office/drawing/2014/main" id="{4250A8C1-4CFF-46E2-B91A-49E75E546576}"/>
              </a:ext>
            </a:extLst>
          </p:cNvPr>
          <p:cNvGrpSpPr/>
          <p:nvPr/>
        </p:nvGrpSpPr>
        <p:grpSpPr>
          <a:xfrm>
            <a:off x="1365888" y="4199805"/>
            <a:ext cx="9347100" cy="609600"/>
            <a:chOff x="589110" y="1685460"/>
            <a:chExt cx="7010325" cy="457200"/>
          </a:xfrm>
        </p:grpSpPr>
        <p:grpSp>
          <p:nvGrpSpPr>
            <p:cNvPr id="145" name="Group 77">
              <a:extLst>
                <a:ext uri="{FF2B5EF4-FFF2-40B4-BE49-F238E27FC236}">
                  <a16:creationId xmlns:a16="http://schemas.microsoft.com/office/drawing/2014/main" id="{973E5AE6-4733-4D55-B1B2-C76568ED5144}"/>
                </a:ext>
              </a:extLst>
            </p:cNvPr>
            <p:cNvGrpSpPr/>
            <p:nvPr/>
          </p:nvGrpSpPr>
          <p:grpSpPr>
            <a:xfrm>
              <a:off x="589110" y="1685460"/>
              <a:ext cx="461583" cy="457200"/>
              <a:chOff x="589110" y="1685460"/>
              <a:chExt cx="461583" cy="457200"/>
            </a:xfrm>
          </p:grpSpPr>
          <p:sp>
            <p:nvSpPr>
              <p:cNvPr id="147" name="Oval 79">
                <a:extLst>
                  <a:ext uri="{FF2B5EF4-FFF2-40B4-BE49-F238E27FC236}">
                    <a16:creationId xmlns:a16="http://schemas.microsoft.com/office/drawing/2014/main" id="{12DA34B9-1897-4EA4-868B-56D2A2E3C03F}"/>
                  </a:ext>
                </a:extLst>
              </p:cNvPr>
              <p:cNvSpPr/>
              <p:nvPr/>
            </p:nvSpPr>
            <p:spPr>
              <a:xfrm>
                <a:off x="593493" y="1685460"/>
                <a:ext cx="457200" cy="457200"/>
              </a:xfrm>
              <a:prstGeom prst="ellipse">
                <a:avLst/>
              </a:prstGeom>
              <a:blipFill>
                <a:blip r:embed="rId6"/>
                <a:tile tx="0" ty="-254000" sx="10000" sy="10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148" name="TextBox 80">
                <a:extLst>
                  <a:ext uri="{FF2B5EF4-FFF2-40B4-BE49-F238E27FC236}">
                    <a16:creationId xmlns:a16="http://schemas.microsoft.com/office/drawing/2014/main" id="{A2765BF3-50A3-4416-9D63-4AFAD6810790}"/>
                  </a:ext>
                </a:extLst>
              </p:cNvPr>
              <p:cNvSpPr txBox="1"/>
              <p:nvPr/>
            </p:nvSpPr>
            <p:spPr>
              <a:xfrm>
                <a:off x="589110" y="1706875"/>
                <a:ext cx="461021" cy="376722"/>
              </a:xfrm>
              <a:prstGeom prst="rect">
                <a:avLst/>
              </a:prstGeom>
              <a:noFill/>
            </p:spPr>
            <p:txBody>
              <a:bodyPr wrap="square" lIns="0" tIns="0" rIns="0" bIns="0" rtlCol="1" anchor="t" anchorCtr="0">
                <a:noAutofit/>
              </a:bodyPr>
              <a:lstStyle/>
              <a:p>
                <a:pPr algn="ctr" defTabSz="914412" fontAlgn="auto">
                  <a:spcBef>
                    <a:spcPts val="0"/>
                  </a:spcBef>
                  <a:spcAft>
                    <a:spcPts val="0"/>
                  </a:spcAft>
                </a:pPr>
                <a:r>
                  <a:rPr lang="en-US" sz="3467" dirty="0">
                    <a:solidFill>
                      <a:srgbClr val="FFFFFF"/>
                    </a:solidFill>
                    <a:latin typeface="Source Sans Pro Light" pitchFamily="34" charset="0"/>
                    <a:ea typeface="Open Sans" pitchFamily="34" charset="0"/>
                    <a:cs typeface="Open Sans" pitchFamily="34" charset="0"/>
                  </a:rPr>
                  <a:t>3</a:t>
                </a:r>
                <a:endParaRPr lang="ar-SA" sz="3467" dirty="0">
                  <a:solidFill>
                    <a:srgbClr val="FFFFFF"/>
                  </a:solidFill>
                  <a:latin typeface="Source Sans Pro Light" pitchFamily="34" charset="0"/>
                  <a:ea typeface="Open Sans" pitchFamily="34" charset="0"/>
                </a:endParaRPr>
              </a:p>
            </p:txBody>
          </p:sp>
        </p:grpSp>
        <p:sp>
          <p:nvSpPr>
            <p:cNvPr id="146" name="TextBox 78">
              <a:extLst>
                <a:ext uri="{FF2B5EF4-FFF2-40B4-BE49-F238E27FC236}">
                  <a16:creationId xmlns:a16="http://schemas.microsoft.com/office/drawing/2014/main" id="{2E8B7EE3-6F01-421A-AE96-B560DD2BFFAA}"/>
                </a:ext>
              </a:extLst>
            </p:cNvPr>
            <p:cNvSpPr txBox="1"/>
            <p:nvPr/>
          </p:nvSpPr>
          <p:spPr>
            <a:xfrm>
              <a:off x="1255030" y="1892968"/>
              <a:ext cx="6344405" cy="190629"/>
            </a:xfrm>
            <a:prstGeom prst="rect">
              <a:avLst/>
            </a:prstGeom>
            <a:noFill/>
          </p:spPr>
          <p:txBody>
            <a:bodyPr wrap="square" lIns="0" tIns="0" rIns="0" bIns="0" rtlCol="1">
              <a:spAutoFit/>
            </a:bodyPr>
            <a:lstStyle/>
            <a:p>
              <a:pPr defTabSz="914412">
                <a:lnSpc>
                  <a:spcPts val="1734"/>
                </a:lnSpc>
                <a:spcAft>
                  <a:spcPts val="1600"/>
                </a:spcAft>
              </a:pPr>
              <a:r>
                <a:rPr lang="zh-CN" altLang="en-US" sz="3000" dirty="0">
                  <a:solidFill>
                    <a:srgbClr val="808080"/>
                  </a:solidFill>
                  <a:latin typeface="Lato" pitchFamily="34" charset="0"/>
                  <a:ea typeface="Open Sans" pitchFamily="34" charset="0"/>
                  <a:cs typeface="Open Sans" pitchFamily="34" charset="0"/>
                </a:rPr>
                <a:t>疫情限制境外游从而促进国内市场</a:t>
              </a:r>
              <a:endParaRPr lang="en-US" sz="3000" dirty="0">
                <a:solidFill>
                  <a:srgbClr val="808080"/>
                </a:solidFill>
                <a:latin typeface="Lato" pitchFamily="34" charset="0"/>
                <a:ea typeface="Open Sans" pitchFamily="34" charset="0"/>
                <a:cs typeface="Open Sans" pitchFamily="34" charset="0"/>
              </a:endParaRPr>
            </a:p>
          </p:txBody>
        </p:sp>
      </p:grpSp>
      <p:sp>
        <p:nvSpPr>
          <p:cNvPr id="2" name="文本框 1">
            <a:extLst>
              <a:ext uri="{FF2B5EF4-FFF2-40B4-BE49-F238E27FC236}">
                <a16:creationId xmlns:a16="http://schemas.microsoft.com/office/drawing/2014/main" id="{3945352C-23F6-4944-AD46-9D780A850F6D}"/>
              </a:ext>
            </a:extLst>
          </p:cNvPr>
          <p:cNvSpPr txBox="1"/>
          <p:nvPr/>
        </p:nvSpPr>
        <p:spPr>
          <a:xfrm>
            <a:off x="2144110" y="777766"/>
            <a:ext cx="7777656" cy="584775"/>
          </a:xfrm>
          <a:prstGeom prst="rect">
            <a:avLst/>
          </a:prstGeom>
          <a:noFill/>
        </p:spPr>
        <p:txBody>
          <a:bodyPr wrap="square" rtlCol="0">
            <a:spAutoFit/>
          </a:bodyPr>
          <a:lstStyle/>
          <a:p>
            <a:pPr algn="ctr"/>
            <a:r>
              <a:rPr kumimoji="1" lang="zh-CN" altLang="en-US" sz="3200" dirty="0">
                <a:solidFill>
                  <a:srgbClr val="808080"/>
                </a:solidFill>
                <a:latin typeface="Lato" pitchFamily="34" charset="0"/>
                <a:ea typeface="Open Sans" pitchFamily="34" charset="0"/>
                <a:cs typeface="Open Sans" pitchFamily="34" charset="0"/>
              </a:rPr>
              <a:t>充满潜力的国内市场</a:t>
            </a:r>
            <a:endParaRPr kumimoji="1" lang="zh-CN" altLang="en-US" sz="3200" dirty="0">
              <a:latin typeface="STHupo" panose="02010800040101010101" pitchFamily="2" charset="-122"/>
              <a:ea typeface="STHupo" panose="02010800040101010101" pitchFamily="2" charset="-122"/>
              <a:cs typeface="Brush Script MT" panose="03060802040406070304" pitchFamily="66" charset="-122"/>
            </a:endParaRPr>
          </a:p>
        </p:txBody>
      </p:sp>
    </p:spTree>
    <p:extLst>
      <p:ext uri="{BB962C8B-B14F-4D97-AF65-F5344CB8AC3E}">
        <p14:creationId xmlns:p14="http://schemas.microsoft.com/office/powerpoint/2010/main" val="23855624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134"/>
                                        </p:tgtEl>
                                        <p:attrNameLst>
                                          <p:attrName>style.visibility</p:attrName>
                                        </p:attrNameLst>
                                      </p:cBhvr>
                                      <p:to>
                                        <p:strVal val="visible"/>
                                      </p:to>
                                    </p:set>
                                    <p:anim calcmode="lin" valueType="num">
                                      <p:cBhvr additive="base">
                                        <p:cTn id="30" dur="750" fill="hold"/>
                                        <p:tgtEl>
                                          <p:spTgt spid="134"/>
                                        </p:tgtEl>
                                        <p:attrNameLst>
                                          <p:attrName>ppt_x</p:attrName>
                                        </p:attrNameLst>
                                      </p:cBhvr>
                                      <p:tavLst>
                                        <p:tav tm="0">
                                          <p:val>
                                            <p:strVal val="0-#ppt_w/2"/>
                                          </p:val>
                                        </p:tav>
                                        <p:tav tm="100000">
                                          <p:val>
                                            <p:strVal val="#ppt_x"/>
                                          </p:val>
                                        </p:tav>
                                      </p:tavLst>
                                    </p:anim>
                                    <p:anim calcmode="lin" valueType="num">
                                      <p:cBhvr additive="base">
                                        <p:cTn id="31" dur="750" fill="hold"/>
                                        <p:tgtEl>
                                          <p:spTgt spid="134"/>
                                        </p:tgtEl>
                                        <p:attrNameLst>
                                          <p:attrName>ppt_y</p:attrName>
                                        </p:attrNameLst>
                                      </p:cBhvr>
                                      <p:tavLst>
                                        <p:tav tm="0">
                                          <p:val>
                                            <p:strVal val="#ppt_y"/>
                                          </p:val>
                                        </p:tav>
                                        <p:tav tm="100000">
                                          <p:val>
                                            <p:strVal val="#ppt_y"/>
                                          </p:val>
                                        </p:tav>
                                      </p:tavLst>
                                    </p:anim>
                                  </p:childTnLst>
                                </p:cTn>
                              </p:par>
                            </p:childTnLst>
                          </p:cTn>
                        </p:par>
                        <p:par>
                          <p:cTn id="32" fill="hold">
                            <p:stCondLst>
                              <p:cond delay="1750"/>
                            </p:stCondLst>
                            <p:childTnLst>
                              <p:par>
                                <p:cTn id="33" presetID="2" presetClass="entr" presetSubtype="8"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 calcmode="lin" valueType="num">
                                      <p:cBhvr additive="base">
                                        <p:cTn id="35" dur="750" fill="hold"/>
                                        <p:tgtEl>
                                          <p:spTgt spid="139"/>
                                        </p:tgtEl>
                                        <p:attrNameLst>
                                          <p:attrName>ppt_x</p:attrName>
                                        </p:attrNameLst>
                                      </p:cBhvr>
                                      <p:tavLst>
                                        <p:tav tm="0">
                                          <p:val>
                                            <p:strVal val="0-#ppt_w/2"/>
                                          </p:val>
                                        </p:tav>
                                        <p:tav tm="100000">
                                          <p:val>
                                            <p:strVal val="#ppt_x"/>
                                          </p:val>
                                        </p:tav>
                                      </p:tavLst>
                                    </p:anim>
                                    <p:anim calcmode="lin" valueType="num">
                                      <p:cBhvr additive="base">
                                        <p:cTn id="36" dur="750" fill="hold"/>
                                        <p:tgtEl>
                                          <p:spTgt spid="139"/>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44"/>
                                        </p:tgtEl>
                                        <p:attrNameLst>
                                          <p:attrName>style.visibility</p:attrName>
                                        </p:attrNameLst>
                                      </p:cBhvr>
                                      <p:to>
                                        <p:strVal val="visible"/>
                                      </p:to>
                                    </p:set>
                                    <p:anim calcmode="lin" valueType="num">
                                      <p:cBhvr additive="base">
                                        <p:cTn id="40" dur="750" fill="hold"/>
                                        <p:tgtEl>
                                          <p:spTgt spid="144"/>
                                        </p:tgtEl>
                                        <p:attrNameLst>
                                          <p:attrName>ppt_x</p:attrName>
                                        </p:attrNameLst>
                                      </p:cBhvr>
                                      <p:tavLst>
                                        <p:tav tm="0">
                                          <p:val>
                                            <p:strVal val="0-#ppt_w/2"/>
                                          </p:val>
                                        </p:tav>
                                        <p:tav tm="100000">
                                          <p:val>
                                            <p:strVal val="#ppt_x"/>
                                          </p:val>
                                        </p:tav>
                                      </p:tavLst>
                                    </p:anim>
                                    <p:anim calcmode="lin" valueType="num">
                                      <p:cBhvr additive="base">
                                        <p:cTn id="41" dur="750" fill="hold"/>
                                        <p:tgtEl>
                                          <p:spTgt spid="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13" name="组合 12">
            <a:extLst>
              <a:ext uri="{FF2B5EF4-FFF2-40B4-BE49-F238E27FC236}">
                <a16:creationId xmlns:a16="http://schemas.microsoft.com/office/drawing/2014/main" id="{D21A7445-1862-4E7E-B2C2-D466C003FFF4}"/>
              </a:ext>
            </a:extLst>
          </p:cNvPr>
          <p:cNvGrpSpPr/>
          <p:nvPr/>
        </p:nvGrpSpPr>
        <p:grpSpPr>
          <a:xfrm>
            <a:off x="2454968" y="1799294"/>
            <a:ext cx="3161174" cy="4449796"/>
            <a:chOff x="1974844" y="1918086"/>
            <a:chExt cx="3161174" cy="4449796"/>
          </a:xfrm>
        </p:grpSpPr>
        <p:sp>
          <p:nvSpPr>
            <p:cNvPr id="2" name="矩形 1">
              <a:extLst>
                <a:ext uri="{FF2B5EF4-FFF2-40B4-BE49-F238E27FC236}">
                  <a16:creationId xmlns:a16="http://schemas.microsoft.com/office/drawing/2014/main" id="{FCC177D8-647C-437B-AC9C-273C175E1BB9}"/>
                </a:ext>
              </a:extLst>
            </p:cNvPr>
            <p:cNvSpPr/>
            <p:nvPr/>
          </p:nvSpPr>
          <p:spPr>
            <a:xfrm>
              <a:off x="1974844" y="1918086"/>
              <a:ext cx="3161174" cy="4449796"/>
            </a:xfrm>
            <a:prstGeom prst="rect">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5" name="组合 54">
              <a:extLst>
                <a:ext uri="{FF2B5EF4-FFF2-40B4-BE49-F238E27FC236}">
                  <a16:creationId xmlns:a16="http://schemas.microsoft.com/office/drawing/2014/main" id="{2E2506A4-BBE3-431F-912A-CB33ACD01D62}"/>
                </a:ext>
              </a:extLst>
            </p:cNvPr>
            <p:cNvGrpSpPr/>
            <p:nvPr/>
          </p:nvGrpSpPr>
          <p:grpSpPr>
            <a:xfrm>
              <a:off x="1996227" y="1959875"/>
              <a:ext cx="3088419" cy="3514039"/>
              <a:chOff x="-213518" y="650640"/>
              <a:chExt cx="3088419" cy="3514039"/>
            </a:xfrm>
          </p:grpSpPr>
          <p:sp>
            <p:nvSpPr>
              <p:cNvPr id="58" name="TextBox 18">
                <a:extLst>
                  <a:ext uri="{FF2B5EF4-FFF2-40B4-BE49-F238E27FC236}">
                    <a16:creationId xmlns:a16="http://schemas.microsoft.com/office/drawing/2014/main" id="{0B080323-A811-4FF4-BD69-2A4DA7E027D9}"/>
                  </a:ext>
                </a:extLst>
              </p:cNvPr>
              <p:cNvSpPr txBox="1"/>
              <p:nvPr/>
            </p:nvSpPr>
            <p:spPr>
              <a:xfrm flipH="1">
                <a:off x="468937" y="2419540"/>
                <a:ext cx="184731" cy="461665"/>
              </a:xfrm>
              <a:prstGeom prst="rect">
                <a:avLst/>
              </a:prstGeom>
              <a:noFill/>
            </p:spPr>
            <p:txBody>
              <a:bodyPr wrap="none" rtlCol="0">
                <a:spAutoFit/>
              </a:bodyPr>
              <a:lstStyle/>
              <a:p>
                <a:endParaRPr lang="en-US" sz="2400" b="1" dirty="0">
                  <a:solidFill>
                    <a:srgbClr val="83743D"/>
                  </a:solidFill>
                  <a:latin typeface="字魂36号-正文宋楷" panose="02000000000000000000" pitchFamily="2" charset="-122"/>
                  <a:ea typeface="字魂36号-正文宋楷" panose="02000000000000000000" pitchFamily="2" charset="-122"/>
                  <a:cs typeface="Roboto Black" charset="0"/>
                </a:endParaRPr>
              </a:p>
            </p:txBody>
          </p:sp>
          <p:sp>
            <p:nvSpPr>
              <p:cNvPr id="59" name="矩形 58">
                <a:extLst>
                  <a:ext uri="{FF2B5EF4-FFF2-40B4-BE49-F238E27FC236}">
                    <a16:creationId xmlns:a16="http://schemas.microsoft.com/office/drawing/2014/main" id="{97951EC8-AEDE-43AF-A857-450EBE206DC4}"/>
                  </a:ext>
                </a:extLst>
              </p:cNvPr>
              <p:cNvSpPr/>
              <p:nvPr/>
            </p:nvSpPr>
            <p:spPr>
              <a:xfrm>
                <a:off x="-213518" y="650640"/>
                <a:ext cx="3088419" cy="3514039"/>
              </a:xfrm>
              <a:prstGeom prst="rect">
                <a:avLst/>
              </a:prstGeom>
            </p:spPr>
            <p:txBody>
              <a:bodyPr wrap="square">
                <a:spAutoFit/>
              </a:bodyPr>
              <a:lstStyle/>
              <a:p>
                <a:pPr>
                  <a:lnSpc>
                    <a:spcPct val="150000"/>
                  </a:lnSpc>
                </a:pPr>
                <a:r>
                  <a:rPr lang="zh-CN" altLang="en-US" sz="1500" dirty="0">
                    <a:solidFill>
                      <a:srgbClr val="83743D"/>
                    </a:solidFill>
                    <a:latin typeface="字魂36号-正文宋楷" panose="02000000000000000000" pitchFamily="2" charset="-122"/>
                    <a:ea typeface="字魂36号-正文宋楷" panose="02000000000000000000" pitchFamily="2" charset="-122"/>
                  </a:rPr>
                  <a:t>一是跨境电商平台相较于传统电商平台还不算成熟，平台在监管上有所疏忽，尚未形成一套良好的运作体系，在早期让部分商家有机可乘，欺瞒消费者。况且进口产品的价值高，利润大，很多无良商家不惜铤而走险，在平台上出售假冒伪劣产品，不仅损害了产品的品牌信誉，更是让消费者产生了严重的质量偏见 。</a:t>
                </a:r>
                <a:endParaRPr lang="en-US" altLang="zh-CN" sz="1500" dirty="0">
                  <a:solidFill>
                    <a:srgbClr val="83743D"/>
                  </a:solidFill>
                  <a:latin typeface="字魂36号-正文宋楷" panose="02000000000000000000" pitchFamily="2" charset="-122"/>
                  <a:ea typeface="字魂36号-正文宋楷" panose="02000000000000000000" pitchFamily="2" charset="-122"/>
                </a:endParaRPr>
              </a:p>
            </p:txBody>
          </p:sp>
        </p:grpSp>
      </p:grpSp>
      <p:grpSp>
        <p:nvGrpSpPr>
          <p:cNvPr id="14" name="组合 13">
            <a:extLst>
              <a:ext uri="{FF2B5EF4-FFF2-40B4-BE49-F238E27FC236}">
                <a16:creationId xmlns:a16="http://schemas.microsoft.com/office/drawing/2014/main" id="{55A8E6E3-5EC3-42DA-BEF2-92CA4D07132A}"/>
              </a:ext>
            </a:extLst>
          </p:cNvPr>
          <p:cNvGrpSpPr/>
          <p:nvPr/>
        </p:nvGrpSpPr>
        <p:grpSpPr>
          <a:xfrm>
            <a:off x="7619192" y="1810960"/>
            <a:ext cx="3161174" cy="4468808"/>
            <a:chOff x="7756857" y="1856233"/>
            <a:chExt cx="3161174" cy="4468808"/>
          </a:xfrm>
        </p:grpSpPr>
        <p:sp>
          <p:nvSpPr>
            <p:cNvPr id="3" name="矩形 2">
              <a:extLst>
                <a:ext uri="{FF2B5EF4-FFF2-40B4-BE49-F238E27FC236}">
                  <a16:creationId xmlns:a16="http://schemas.microsoft.com/office/drawing/2014/main" id="{312F50B7-C495-44CF-AE3E-6652D5A873D8}"/>
                </a:ext>
              </a:extLst>
            </p:cNvPr>
            <p:cNvSpPr/>
            <p:nvPr/>
          </p:nvSpPr>
          <p:spPr>
            <a:xfrm>
              <a:off x="7756857" y="1875245"/>
              <a:ext cx="3161174" cy="4449796"/>
            </a:xfrm>
            <a:prstGeom prst="rect">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0345719C-5076-4F33-8445-B9E319FA2872}"/>
                </a:ext>
              </a:extLst>
            </p:cNvPr>
            <p:cNvSpPr/>
            <p:nvPr/>
          </p:nvSpPr>
          <p:spPr>
            <a:xfrm>
              <a:off x="7869055" y="1856233"/>
              <a:ext cx="2933297" cy="3514039"/>
            </a:xfrm>
            <a:prstGeom prst="rect">
              <a:avLst/>
            </a:prstGeom>
          </p:spPr>
          <p:txBody>
            <a:bodyPr wrap="square">
              <a:spAutoFit/>
            </a:bodyPr>
            <a:lstStyle/>
            <a:p>
              <a:pPr>
                <a:lnSpc>
                  <a:spcPct val="150000"/>
                </a:lnSpc>
              </a:pPr>
              <a:r>
                <a:rPr lang="zh-CN" altLang="en-US" sz="1500" dirty="0">
                  <a:solidFill>
                    <a:srgbClr val="83743D"/>
                  </a:solidFill>
                  <a:latin typeface="字魂36号-正文宋楷" panose="02000000000000000000" pitchFamily="2" charset="-122"/>
                  <a:ea typeface="字魂36号-正文宋楷" panose="02000000000000000000" pitchFamily="2" charset="-122"/>
                </a:rPr>
                <a:t>二是在电商平台上出售的进口产品大部分无法追根溯源，尽管这些网络分销商得到了知名品牌的授权，但这些价值昂贵的奢侈品，在购买的时候看不见也摸不到，空口白话的描述所起的作用微乎其微，因此消费者很难对其产生信任感，毕竟一旦出了任何差错，就要平白无故蒙受巨大的经济损失。</a:t>
              </a:r>
              <a:endParaRPr lang="en-US" altLang="zh-CN" sz="1500" dirty="0">
                <a:solidFill>
                  <a:srgbClr val="83743D"/>
                </a:solidFill>
                <a:latin typeface="字魂36号-正文宋楷" panose="02000000000000000000" pitchFamily="2" charset="-122"/>
                <a:ea typeface="字魂36号-正文宋楷" panose="02000000000000000000" pitchFamily="2" charset="-122"/>
              </a:endParaRPr>
            </a:p>
          </p:txBody>
        </p:sp>
      </p:grpSp>
      <p:sp>
        <p:nvSpPr>
          <p:cNvPr id="23" name="文本框 22">
            <a:extLst>
              <a:ext uri="{FF2B5EF4-FFF2-40B4-BE49-F238E27FC236}">
                <a16:creationId xmlns:a16="http://schemas.microsoft.com/office/drawing/2014/main" id="{06506AC2-62A3-5641-A328-CC173A916593}"/>
              </a:ext>
            </a:extLst>
          </p:cNvPr>
          <p:cNvSpPr txBox="1"/>
          <p:nvPr/>
        </p:nvSpPr>
        <p:spPr>
          <a:xfrm>
            <a:off x="2454968" y="461241"/>
            <a:ext cx="8325398" cy="1077218"/>
          </a:xfrm>
          <a:prstGeom prst="rect">
            <a:avLst/>
          </a:prstGeom>
          <a:noFill/>
        </p:spPr>
        <p:txBody>
          <a:bodyPr wrap="square" rtlCol="0">
            <a:spAutoFit/>
          </a:bodyPr>
          <a:lstStyle/>
          <a:p>
            <a:pPr algn="ctr"/>
            <a:r>
              <a:rPr kumimoji="1" lang="zh-CN" altLang="en-US" sz="3200" dirty="0">
                <a:solidFill>
                  <a:srgbClr val="808080"/>
                </a:solidFill>
                <a:latin typeface="Lato" pitchFamily="34" charset="0"/>
                <a:ea typeface="Open Sans" pitchFamily="34" charset="0"/>
                <a:cs typeface="Open Sans" pitchFamily="34" charset="0"/>
              </a:rPr>
              <a:t>电商平台面临的困境：</a:t>
            </a:r>
            <a:endParaRPr kumimoji="1" lang="en-US" altLang="zh-CN" sz="3200" dirty="0">
              <a:solidFill>
                <a:srgbClr val="808080"/>
              </a:solidFill>
              <a:latin typeface="Lato" pitchFamily="34" charset="0"/>
              <a:ea typeface="Open Sans" pitchFamily="34" charset="0"/>
              <a:cs typeface="Open Sans" pitchFamily="34" charset="0"/>
            </a:endParaRPr>
          </a:p>
          <a:p>
            <a:pPr algn="ctr"/>
            <a:r>
              <a:rPr kumimoji="1" lang="zh-CN" altLang="en-US" sz="3200" dirty="0">
                <a:solidFill>
                  <a:srgbClr val="808080"/>
                </a:solidFill>
                <a:latin typeface="Lato" pitchFamily="34" charset="0"/>
                <a:ea typeface="Open Sans" pitchFamily="34" charset="0"/>
                <a:cs typeface="Open Sans" pitchFamily="34" charset="0"/>
              </a:rPr>
              <a:t>消费者对其有很强的不信任感以及质量偏见</a:t>
            </a:r>
          </a:p>
        </p:txBody>
      </p:sp>
    </p:spTree>
    <p:extLst>
      <p:ext uri="{BB962C8B-B14F-4D97-AF65-F5344CB8AC3E}">
        <p14:creationId xmlns:p14="http://schemas.microsoft.com/office/powerpoint/2010/main" val="30243040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sp>
        <p:nvSpPr>
          <p:cNvPr id="82" name="Flowchart: Alternate Process 24">
            <a:extLst>
              <a:ext uri="{FF2B5EF4-FFF2-40B4-BE49-F238E27FC236}">
                <a16:creationId xmlns:a16="http://schemas.microsoft.com/office/drawing/2014/main" id="{32F50BB7-D307-4F7A-8671-989301C6DF31}"/>
              </a:ext>
            </a:extLst>
          </p:cNvPr>
          <p:cNvSpPr/>
          <p:nvPr/>
        </p:nvSpPr>
        <p:spPr>
          <a:xfrm rot="16200000">
            <a:off x="7596865" y="1508187"/>
            <a:ext cx="3686853" cy="2551685"/>
          </a:xfrm>
          <a:prstGeom prst="roundRect">
            <a:avLst>
              <a:gd name="adj" fmla="val 6205"/>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36号-正文宋楷" panose="02000000000000000000" pitchFamily="2" charset="-122"/>
              <a:ea typeface="字魂36号-正文宋楷" panose="02000000000000000000" pitchFamily="2" charset="-122"/>
            </a:endParaRPr>
          </a:p>
        </p:txBody>
      </p:sp>
      <p:sp>
        <p:nvSpPr>
          <p:cNvPr id="83" name="Flowchart: Alternate Process 24">
            <a:extLst>
              <a:ext uri="{FF2B5EF4-FFF2-40B4-BE49-F238E27FC236}">
                <a16:creationId xmlns:a16="http://schemas.microsoft.com/office/drawing/2014/main" id="{97F818EE-5867-4538-88B2-B6D8DB2D1A74}"/>
              </a:ext>
            </a:extLst>
          </p:cNvPr>
          <p:cNvSpPr/>
          <p:nvPr/>
        </p:nvSpPr>
        <p:spPr>
          <a:xfrm rot="16200000">
            <a:off x="4160425" y="1508180"/>
            <a:ext cx="3686864" cy="2551688"/>
          </a:xfrm>
          <a:prstGeom prst="roundRect">
            <a:avLst>
              <a:gd name="adj" fmla="val 6205"/>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36号-正文宋楷" panose="02000000000000000000" pitchFamily="2" charset="-122"/>
              <a:ea typeface="字魂36号-正文宋楷" panose="02000000000000000000" pitchFamily="2" charset="-122"/>
            </a:endParaRPr>
          </a:p>
        </p:txBody>
      </p:sp>
      <p:sp>
        <p:nvSpPr>
          <p:cNvPr id="84" name="Flowchart: Alternate Process 24">
            <a:extLst>
              <a:ext uri="{FF2B5EF4-FFF2-40B4-BE49-F238E27FC236}">
                <a16:creationId xmlns:a16="http://schemas.microsoft.com/office/drawing/2014/main" id="{C197627C-ECAF-4B56-8E48-F8885C52A504}"/>
              </a:ext>
            </a:extLst>
          </p:cNvPr>
          <p:cNvSpPr/>
          <p:nvPr/>
        </p:nvSpPr>
        <p:spPr>
          <a:xfrm rot="16200000">
            <a:off x="904104" y="1508187"/>
            <a:ext cx="3686853" cy="2551685"/>
          </a:xfrm>
          <a:prstGeom prst="roundRect">
            <a:avLst>
              <a:gd name="adj" fmla="val 6205"/>
            </a:avLst>
          </a:prstGeom>
          <a:solidFill>
            <a:schemeClr val="bg1"/>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36号-正文宋楷" panose="02000000000000000000" pitchFamily="2" charset="-122"/>
              <a:ea typeface="字魂36号-正文宋楷" panose="02000000000000000000" pitchFamily="2" charset="-122"/>
            </a:endParaRPr>
          </a:p>
        </p:txBody>
      </p:sp>
      <p:grpSp>
        <p:nvGrpSpPr>
          <p:cNvPr id="85" name="Group 134">
            <a:extLst>
              <a:ext uri="{FF2B5EF4-FFF2-40B4-BE49-F238E27FC236}">
                <a16:creationId xmlns:a16="http://schemas.microsoft.com/office/drawing/2014/main" id="{16223811-B083-4E5C-A6B4-3229FCA21C02}"/>
              </a:ext>
            </a:extLst>
          </p:cNvPr>
          <p:cNvGrpSpPr>
            <a:grpSpLocks noChangeAspect="1"/>
          </p:cNvGrpSpPr>
          <p:nvPr/>
        </p:nvGrpSpPr>
        <p:grpSpPr>
          <a:xfrm>
            <a:off x="2119693" y="4661448"/>
            <a:ext cx="1147544" cy="1148501"/>
            <a:chOff x="3287425" y="1170202"/>
            <a:chExt cx="648499" cy="649042"/>
          </a:xfrm>
        </p:grpSpPr>
        <p:sp>
          <p:nvSpPr>
            <p:cNvPr id="86" name="Oval 88">
              <a:extLst>
                <a:ext uri="{FF2B5EF4-FFF2-40B4-BE49-F238E27FC236}">
                  <a16:creationId xmlns:a16="http://schemas.microsoft.com/office/drawing/2014/main" id="{750B5B93-E2FE-4DEB-9BD4-07BC7F3290CE}"/>
                </a:ext>
              </a:extLst>
            </p:cNvPr>
            <p:cNvSpPr>
              <a:spLocks noChangeAspect="1"/>
            </p:cNvSpPr>
            <p:nvPr/>
          </p:nvSpPr>
          <p:spPr>
            <a:xfrm>
              <a:off x="3287425" y="1170202"/>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dirty="0">
                <a:solidFill>
                  <a:schemeClr val="bg1"/>
                </a:solidFill>
                <a:latin typeface="字魂36号-正文宋楷" panose="02000000000000000000" pitchFamily="2" charset="-122"/>
                <a:ea typeface="字魂36号-正文宋楷" panose="02000000000000000000" pitchFamily="2" charset="-122"/>
              </a:endParaRPr>
            </a:p>
          </p:txBody>
        </p:sp>
        <p:sp>
          <p:nvSpPr>
            <p:cNvPr id="87" name="Oval 94">
              <a:extLst>
                <a:ext uri="{FF2B5EF4-FFF2-40B4-BE49-F238E27FC236}">
                  <a16:creationId xmlns:a16="http://schemas.microsoft.com/office/drawing/2014/main" id="{D284CD09-BEC1-4470-AE64-A896B8BC1F55}"/>
                </a:ext>
              </a:extLst>
            </p:cNvPr>
            <p:cNvSpPr>
              <a:spLocks noChangeAspect="1"/>
            </p:cNvSpPr>
            <p:nvPr/>
          </p:nvSpPr>
          <p:spPr>
            <a:xfrm>
              <a:off x="3362251" y="1242647"/>
              <a:ext cx="498845" cy="499263"/>
            </a:xfrm>
            <a:prstGeom prst="ellipse">
              <a:avLst/>
            </a:prstGeom>
            <a:blipFill>
              <a:blip r:embed="rId6"/>
              <a:tile tx="0" ty="0" sx="20000" sy="2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bg1"/>
                  </a:solidFill>
                  <a:latin typeface="字魂36号-正文宋楷" panose="02000000000000000000" pitchFamily="2" charset="-122"/>
                  <a:ea typeface="字魂36号-正文宋楷" panose="02000000000000000000" pitchFamily="2" charset="-122"/>
                </a:rPr>
                <a:t>01</a:t>
              </a:r>
            </a:p>
          </p:txBody>
        </p:sp>
      </p:grpSp>
      <p:grpSp>
        <p:nvGrpSpPr>
          <p:cNvPr id="88" name="Group 129">
            <a:extLst>
              <a:ext uri="{FF2B5EF4-FFF2-40B4-BE49-F238E27FC236}">
                <a16:creationId xmlns:a16="http://schemas.microsoft.com/office/drawing/2014/main" id="{8E2DF43D-37ED-476D-9068-F46B61FA40F6}"/>
              </a:ext>
            </a:extLst>
          </p:cNvPr>
          <p:cNvGrpSpPr>
            <a:grpSpLocks noChangeAspect="1"/>
          </p:cNvGrpSpPr>
          <p:nvPr/>
        </p:nvGrpSpPr>
        <p:grpSpPr>
          <a:xfrm>
            <a:off x="5501020" y="4719087"/>
            <a:ext cx="1147544" cy="1148501"/>
            <a:chOff x="2779491" y="2650354"/>
            <a:chExt cx="648499" cy="649042"/>
          </a:xfrm>
        </p:grpSpPr>
        <p:sp>
          <p:nvSpPr>
            <p:cNvPr id="89" name="Oval 96">
              <a:extLst>
                <a:ext uri="{FF2B5EF4-FFF2-40B4-BE49-F238E27FC236}">
                  <a16:creationId xmlns:a16="http://schemas.microsoft.com/office/drawing/2014/main" id="{5683C939-136B-42A3-B474-68E68D9EC983}"/>
                </a:ext>
              </a:extLst>
            </p:cNvPr>
            <p:cNvSpPr>
              <a:spLocks noChangeAspect="1"/>
            </p:cNvSpPr>
            <p:nvPr/>
          </p:nvSpPr>
          <p:spPr>
            <a:xfrm>
              <a:off x="2779491" y="2650354"/>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dirty="0">
                <a:solidFill>
                  <a:schemeClr val="bg1"/>
                </a:solidFill>
                <a:latin typeface="字魂36号-正文宋楷" panose="02000000000000000000" pitchFamily="2" charset="-122"/>
                <a:ea typeface="字魂36号-正文宋楷" panose="02000000000000000000" pitchFamily="2" charset="-122"/>
              </a:endParaRPr>
            </a:p>
          </p:txBody>
        </p:sp>
        <p:sp>
          <p:nvSpPr>
            <p:cNvPr id="90" name="Oval 110">
              <a:extLst>
                <a:ext uri="{FF2B5EF4-FFF2-40B4-BE49-F238E27FC236}">
                  <a16:creationId xmlns:a16="http://schemas.microsoft.com/office/drawing/2014/main" id="{6AE2E008-95F6-4295-B229-D2AB898F1900}"/>
                </a:ext>
              </a:extLst>
            </p:cNvPr>
            <p:cNvSpPr>
              <a:spLocks noChangeAspect="1"/>
            </p:cNvSpPr>
            <p:nvPr/>
          </p:nvSpPr>
          <p:spPr>
            <a:xfrm>
              <a:off x="2843345" y="2690227"/>
              <a:ext cx="498845" cy="499263"/>
            </a:xfrm>
            <a:prstGeom prst="ellipse">
              <a:avLst/>
            </a:prstGeom>
            <a:blipFill dpi="0" rotWithShape="1">
              <a:blip r:embed="rId7"/>
              <a:srcRect/>
              <a:tile tx="0" ty="0" sx="20000" sy="2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bg1"/>
                  </a:solidFill>
                  <a:latin typeface="字魂36号-正文宋楷" panose="02000000000000000000" pitchFamily="2" charset="-122"/>
                  <a:ea typeface="字魂36号-正文宋楷" panose="02000000000000000000" pitchFamily="2" charset="-122"/>
                </a:rPr>
                <a:t>02</a:t>
              </a:r>
              <a:endParaRPr lang="en-US" sz="2133" b="1" dirty="0">
                <a:latin typeface="字魂36号-正文宋楷" panose="02000000000000000000" pitchFamily="2" charset="-122"/>
                <a:ea typeface="字魂36号-正文宋楷" panose="02000000000000000000" pitchFamily="2" charset="-122"/>
              </a:endParaRPr>
            </a:p>
          </p:txBody>
        </p:sp>
      </p:grpSp>
      <p:grpSp>
        <p:nvGrpSpPr>
          <p:cNvPr id="91" name="Group 130">
            <a:extLst>
              <a:ext uri="{FF2B5EF4-FFF2-40B4-BE49-F238E27FC236}">
                <a16:creationId xmlns:a16="http://schemas.microsoft.com/office/drawing/2014/main" id="{2D43E4BD-42E2-4220-A8F0-81774EAC7019}"/>
              </a:ext>
            </a:extLst>
          </p:cNvPr>
          <p:cNvGrpSpPr>
            <a:grpSpLocks noChangeAspect="1"/>
          </p:cNvGrpSpPr>
          <p:nvPr/>
        </p:nvGrpSpPr>
        <p:grpSpPr>
          <a:xfrm>
            <a:off x="8866523" y="4674012"/>
            <a:ext cx="1147544" cy="1148501"/>
            <a:chOff x="3287425" y="3721590"/>
            <a:chExt cx="648499" cy="649042"/>
          </a:xfrm>
        </p:grpSpPr>
        <p:sp>
          <p:nvSpPr>
            <p:cNvPr id="92" name="Oval 127">
              <a:extLst>
                <a:ext uri="{FF2B5EF4-FFF2-40B4-BE49-F238E27FC236}">
                  <a16:creationId xmlns:a16="http://schemas.microsoft.com/office/drawing/2014/main" id="{25CF8DAE-E6FE-49E8-BD16-25373DAC01A1}"/>
                </a:ext>
              </a:extLst>
            </p:cNvPr>
            <p:cNvSpPr>
              <a:spLocks noChangeAspect="1"/>
            </p:cNvSpPr>
            <p:nvPr/>
          </p:nvSpPr>
          <p:spPr>
            <a:xfrm>
              <a:off x="3287425" y="3721590"/>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dirty="0">
                <a:solidFill>
                  <a:schemeClr val="bg1"/>
                </a:solidFill>
                <a:latin typeface="字魂36号-正文宋楷" panose="02000000000000000000" pitchFamily="2" charset="-122"/>
                <a:ea typeface="字魂36号-正文宋楷" panose="02000000000000000000" pitchFamily="2" charset="-122"/>
              </a:endParaRPr>
            </a:p>
          </p:txBody>
        </p:sp>
        <p:sp>
          <p:nvSpPr>
            <p:cNvPr id="93" name="Oval 128">
              <a:extLst>
                <a:ext uri="{FF2B5EF4-FFF2-40B4-BE49-F238E27FC236}">
                  <a16:creationId xmlns:a16="http://schemas.microsoft.com/office/drawing/2014/main" id="{4ABD47F8-CAAC-440C-AB26-56C84D8529CD}"/>
                </a:ext>
              </a:extLst>
            </p:cNvPr>
            <p:cNvSpPr>
              <a:spLocks noChangeAspect="1"/>
            </p:cNvSpPr>
            <p:nvPr/>
          </p:nvSpPr>
          <p:spPr>
            <a:xfrm>
              <a:off x="3362252" y="3796480"/>
              <a:ext cx="498845" cy="499263"/>
            </a:xfrm>
            <a:prstGeom prst="ellipse">
              <a:avLst/>
            </a:prstGeom>
            <a:blipFill>
              <a:blip r:embed="rId6"/>
              <a:tile tx="0" ty="0" sx="20000" sy="2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solidFill>
                    <a:schemeClr val="bg1"/>
                  </a:solidFill>
                  <a:latin typeface="字魂36号-正文宋楷" panose="02000000000000000000" pitchFamily="2" charset="-122"/>
                  <a:ea typeface="字魂36号-正文宋楷" panose="02000000000000000000" pitchFamily="2" charset="-122"/>
                </a:rPr>
                <a:t>03</a:t>
              </a:r>
              <a:endParaRPr lang="en-US" sz="2133" b="1" dirty="0">
                <a:latin typeface="字魂36号-正文宋楷" panose="02000000000000000000" pitchFamily="2" charset="-122"/>
                <a:ea typeface="字魂36号-正文宋楷" panose="02000000000000000000" pitchFamily="2" charset="-122"/>
              </a:endParaRPr>
            </a:p>
          </p:txBody>
        </p:sp>
      </p:grpSp>
      <p:sp>
        <p:nvSpPr>
          <p:cNvPr id="94" name="Freeform 187">
            <a:extLst>
              <a:ext uri="{FF2B5EF4-FFF2-40B4-BE49-F238E27FC236}">
                <a16:creationId xmlns:a16="http://schemas.microsoft.com/office/drawing/2014/main" id="{6393D5D0-48CA-44B8-AB49-D8C79189599F}"/>
              </a:ext>
            </a:extLst>
          </p:cNvPr>
          <p:cNvSpPr>
            <a:spLocks noEditPoints="1"/>
          </p:cNvSpPr>
          <p:nvPr/>
        </p:nvSpPr>
        <p:spPr bwMode="auto">
          <a:xfrm>
            <a:off x="2387764" y="1145587"/>
            <a:ext cx="708563" cy="457915"/>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BF90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字魂36号-正文宋楷" panose="02000000000000000000" pitchFamily="2" charset="-122"/>
              <a:ea typeface="字魂36号-正文宋楷" panose="02000000000000000000" pitchFamily="2" charset="-122"/>
            </a:endParaRPr>
          </a:p>
        </p:txBody>
      </p:sp>
      <p:sp>
        <p:nvSpPr>
          <p:cNvPr id="95" name="Freeform 52">
            <a:extLst>
              <a:ext uri="{FF2B5EF4-FFF2-40B4-BE49-F238E27FC236}">
                <a16:creationId xmlns:a16="http://schemas.microsoft.com/office/drawing/2014/main" id="{EF761B94-7608-4CA0-AF71-9A1D194038B6}"/>
              </a:ext>
            </a:extLst>
          </p:cNvPr>
          <p:cNvSpPr>
            <a:spLocks noEditPoints="1"/>
          </p:cNvSpPr>
          <p:nvPr/>
        </p:nvSpPr>
        <p:spPr bwMode="auto">
          <a:xfrm>
            <a:off x="5680978" y="999280"/>
            <a:ext cx="645757" cy="64575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字魂36号-正文宋楷" panose="02000000000000000000" pitchFamily="2" charset="-122"/>
              <a:ea typeface="字魂36号-正文宋楷" panose="02000000000000000000" pitchFamily="2" charset="-122"/>
            </a:endParaRPr>
          </a:p>
        </p:txBody>
      </p:sp>
      <p:sp>
        <p:nvSpPr>
          <p:cNvPr id="96" name="Freeform 56">
            <a:extLst>
              <a:ext uri="{FF2B5EF4-FFF2-40B4-BE49-F238E27FC236}">
                <a16:creationId xmlns:a16="http://schemas.microsoft.com/office/drawing/2014/main" id="{08014283-C2F7-4CB6-B208-5EBED33C4DE8}"/>
              </a:ext>
            </a:extLst>
          </p:cNvPr>
          <p:cNvSpPr>
            <a:spLocks noEditPoints="1"/>
          </p:cNvSpPr>
          <p:nvPr/>
        </p:nvSpPr>
        <p:spPr bwMode="auto">
          <a:xfrm>
            <a:off x="9131114" y="1030760"/>
            <a:ext cx="618359" cy="61835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BF90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字魂36号-正文宋楷" panose="02000000000000000000" pitchFamily="2" charset="-122"/>
              <a:ea typeface="字魂36号-正文宋楷" panose="02000000000000000000" pitchFamily="2" charset="-122"/>
            </a:endParaRPr>
          </a:p>
        </p:txBody>
      </p:sp>
      <p:grpSp>
        <p:nvGrpSpPr>
          <p:cNvPr id="97" name="组合 96">
            <a:extLst>
              <a:ext uri="{FF2B5EF4-FFF2-40B4-BE49-F238E27FC236}">
                <a16:creationId xmlns:a16="http://schemas.microsoft.com/office/drawing/2014/main" id="{A498FA8F-23F3-49E5-B829-C240AA674C89}"/>
              </a:ext>
            </a:extLst>
          </p:cNvPr>
          <p:cNvGrpSpPr/>
          <p:nvPr/>
        </p:nvGrpSpPr>
        <p:grpSpPr>
          <a:xfrm>
            <a:off x="1813964" y="1756279"/>
            <a:ext cx="1933298" cy="3239495"/>
            <a:chOff x="388591" y="612540"/>
            <a:chExt cx="1933298" cy="3239495"/>
          </a:xfrm>
        </p:grpSpPr>
        <p:sp>
          <p:nvSpPr>
            <p:cNvPr id="98" name="TextBox 18">
              <a:extLst>
                <a:ext uri="{FF2B5EF4-FFF2-40B4-BE49-F238E27FC236}">
                  <a16:creationId xmlns:a16="http://schemas.microsoft.com/office/drawing/2014/main" id="{3A28C20A-11A4-448F-A384-C8D7B5859400}"/>
                </a:ext>
              </a:extLst>
            </p:cNvPr>
            <p:cNvSpPr txBox="1"/>
            <p:nvPr/>
          </p:nvSpPr>
          <p:spPr>
            <a:xfrm flipH="1">
              <a:off x="743949" y="612540"/>
              <a:ext cx="1107996" cy="461665"/>
            </a:xfrm>
            <a:prstGeom prst="rect">
              <a:avLst/>
            </a:prstGeom>
            <a:noFill/>
          </p:spPr>
          <p:txBody>
            <a:bodyPr wrap="none" rtlCol="0">
              <a:spAutoFit/>
            </a:bodyPr>
            <a:lstStyle/>
            <a:p>
              <a:r>
                <a:rPr lang="en-US" sz="2400" b="1" dirty="0" err="1">
                  <a:solidFill>
                    <a:srgbClr val="986D02"/>
                  </a:solidFill>
                  <a:latin typeface="字魂36号-正文宋楷" panose="02000000000000000000" pitchFamily="2" charset="-122"/>
                  <a:ea typeface="字魂36号-正文宋楷" panose="02000000000000000000" pitchFamily="2" charset="-122"/>
                  <a:cs typeface="Roboto Black" charset="0"/>
                </a:rPr>
                <a:t>消费者</a:t>
              </a:r>
              <a:endParaRPr lang="en-US" sz="2400" b="1" dirty="0">
                <a:solidFill>
                  <a:srgbClr val="986D02"/>
                </a:solidFill>
                <a:latin typeface="字魂36号-正文宋楷" panose="02000000000000000000" pitchFamily="2" charset="-122"/>
                <a:ea typeface="字魂36号-正文宋楷" panose="02000000000000000000" pitchFamily="2" charset="-122"/>
                <a:cs typeface="Roboto Black" charset="0"/>
              </a:endParaRPr>
            </a:p>
          </p:txBody>
        </p:sp>
        <p:sp>
          <p:nvSpPr>
            <p:cNvPr id="99" name="矩形 98">
              <a:extLst>
                <a:ext uri="{FF2B5EF4-FFF2-40B4-BE49-F238E27FC236}">
                  <a16:creationId xmlns:a16="http://schemas.microsoft.com/office/drawing/2014/main" id="{8B67F77C-A006-4F3D-8DBA-E238A8D04749}"/>
                </a:ext>
              </a:extLst>
            </p:cNvPr>
            <p:cNvSpPr/>
            <p:nvPr/>
          </p:nvSpPr>
          <p:spPr>
            <a:xfrm>
              <a:off x="388591" y="1030493"/>
              <a:ext cx="1933298" cy="2821542"/>
            </a:xfrm>
            <a:prstGeom prst="rect">
              <a:avLst/>
            </a:prstGeom>
          </p:spPr>
          <p:txBody>
            <a:bodyPr wrap="square">
              <a:spAutoFit/>
            </a:bodyPr>
            <a:lstStyle/>
            <a:p>
              <a:pPr>
                <a:lnSpc>
                  <a:spcPct val="150000"/>
                </a:lnSpc>
              </a:pPr>
              <a:r>
                <a:rPr lang="zh-CN" altLang="en-US" sz="1500" dirty="0">
                  <a:solidFill>
                    <a:srgbClr val="986D02"/>
                  </a:solidFill>
                  <a:latin typeface="字魂36号-正文宋楷" panose="02000000000000000000" pitchFamily="2" charset="-122"/>
                  <a:ea typeface="字魂36号-正文宋楷" panose="02000000000000000000" pitchFamily="2" charset="-122"/>
                </a:rPr>
                <a:t>消费者可以在本平台注册账号，在收到货物之后，根据货物包装上的产品序列号来进行溯源，查询商品记录在区块链中物流信息。</a:t>
              </a:r>
            </a:p>
            <a:p>
              <a:pPr>
                <a:lnSpc>
                  <a:spcPct val="150000"/>
                </a:lnSpc>
              </a:pPr>
              <a:endParaRPr lang="en-US" altLang="zh-CN" sz="1500" dirty="0">
                <a:solidFill>
                  <a:srgbClr val="986D02"/>
                </a:solidFill>
                <a:latin typeface="字魂36号-正文宋楷" panose="02000000000000000000" pitchFamily="2" charset="-122"/>
                <a:ea typeface="字魂36号-正文宋楷" panose="02000000000000000000" pitchFamily="2" charset="-122"/>
              </a:endParaRPr>
            </a:p>
          </p:txBody>
        </p:sp>
      </p:grpSp>
      <p:grpSp>
        <p:nvGrpSpPr>
          <p:cNvPr id="100" name="组合 99">
            <a:extLst>
              <a:ext uri="{FF2B5EF4-FFF2-40B4-BE49-F238E27FC236}">
                <a16:creationId xmlns:a16="http://schemas.microsoft.com/office/drawing/2014/main" id="{5F35CF34-313A-42F3-827D-2975D344F217}"/>
              </a:ext>
            </a:extLst>
          </p:cNvPr>
          <p:cNvGrpSpPr/>
          <p:nvPr/>
        </p:nvGrpSpPr>
        <p:grpSpPr>
          <a:xfrm>
            <a:off x="5072662" y="1703726"/>
            <a:ext cx="1933298" cy="2918634"/>
            <a:chOff x="344358" y="626812"/>
            <a:chExt cx="1933298" cy="2918634"/>
          </a:xfrm>
        </p:grpSpPr>
        <p:sp>
          <p:nvSpPr>
            <p:cNvPr id="101" name="TextBox 18">
              <a:extLst>
                <a:ext uri="{FF2B5EF4-FFF2-40B4-BE49-F238E27FC236}">
                  <a16:creationId xmlns:a16="http://schemas.microsoft.com/office/drawing/2014/main" id="{4E2EB7DC-F9EE-4B20-8FFC-8ECA7A7E78C2}"/>
                </a:ext>
              </a:extLst>
            </p:cNvPr>
            <p:cNvSpPr txBox="1"/>
            <p:nvPr/>
          </p:nvSpPr>
          <p:spPr>
            <a:xfrm flipH="1">
              <a:off x="857954" y="626812"/>
              <a:ext cx="800219" cy="461665"/>
            </a:xfrm>
            <a:prstGeom prst="rect">
              <a:avLst/>
            </a:prstGeom>
            <a:noFill/>
          </p:spPr>
          <p:txBody>
            <a:bodyPr wrap="none" rtlCol="0">
              <a:spAutoFit/>
            </a:bodyPr>
            <a:lstStyle/>
            <a:p>
              <a:r>
                <a:rPr lang="en-US" sz="2400" b="1" dirty="0" err="1">
                  <a:solidFill>
                    <a:schemeClr val="bg1">
                      <a:lumMod val="65000"/>
                    </a:schemeClr>
                  </a:solidFill>
                  <a:latin typeface="字魂36号-正文宋楷" panose="02000000000000000000" pitchFamily="2" charset="-122"/>
                  <a:ea typeface="字魂36号-正文宋楷" panose="02000000000000000000" pitchFamily="2" charset="-122"/>
                  <a:cs typeface="Roboto Black" charset="0"/>
                </a:rPr>
                <a:t>厂商</a:t>
              </a:r>
              <a:endParaRPr lang="en-US" sz="2400" b="1" dirty="0">
                <a:solidFill>
                  <a:schemeClr val="bg1">
                    <a:lumMod val="65000"/>
                  </a:schemeClr>
                </a:solidFill>
                <a:latin typeface="字魂36号-正文宋楷" panose="02000000000000000000" pitchFamily="2" charset="-122"/>
                <a:ea typeface="字魂36号-正文宋楷" panose="02000000000000000000" pitchFamily="2" charset="-122"/>
                <a:cs typeface="Roboto Black" charset="0"/>
              </a:endParaRPr>
            </a:p>
          </p:txBody>
        </p:sp>
        <p:sp>
          <p:nvSpPr>
            <p:cNvPr id="102" name="矩形 101">
              <a:extLst>
                <a:ext uri="{FF2B5EF4-FFF2-40B4-BE49-F238E27FC236}">
                  <a16:creationId xmlns:a16="http://schemas.microsoft.com/office/drawing/2014/main" id="{424D8193-08E6-4AF2-8CE6-2660F60EBB7E}"/>
                </a:ext>
              </a:extLst>
            </p:cNvPr>
            <p:cNvSpPr/>
            <p:nvPr/>
          </p:nvSpPr>
          <p:spPr>
            <a:xfrm>
              <a:off x="344358" y="984617"/>
              <a:ext cx="1933298" cy="2560829"/>
            </a:xfrm>
            <a:prstGeom prst="rect">
              <a:avLst/>
            </a:prstGeom>
          </p:spPr>
          <p:txBody>
            <a:bodyPr wrap="square">
              <a:spAutoFit/>
            </a:bodyPr>
            <a:lstStyle/>
            <a:p>
              <a:pPr>
                <a:lnSpc>
                  <a:spcPct val="150000"/>
                </a:lnSpc>
              </a:pPr>
              <a:r>
                <a:rPr lang="zh-CN" altLang="en-US" sz="900" dirty="0">
                  <a:solidFill>
                    <a:schemeClr val="bg1">
                      <a:lumMod val="65000"/>
                    </a:schemeClr>
                  </a:solidFill>
                  <a:latin typeface="字魂36号-正文宋楷" panose="02000000000000000000" pitchFamily="2" charset="-122"/>
                  <a:ea typeface="字魂36号-正文宋楷" panose="02000000000000000000" pitchFamily="2" charset="-122"/>
                </a:rPr>
                <a:t>在与消费者完成一笔订单之后，厂商在平台上输入该订单的基本信息（产品种类、交易时间），平台将以此为凭据生成产品的唯一序列号。之后，厂商可以根据这个序列号来初始化产品的出厂信息，也可以直接查询产品的物流信息。除此之外，厂商需要预先确定该产品的运输路线，即确定产品将要经过的各个港口。只有得到了厂商授权的港口，之后才能根据产品序列号来更新物流信息。 </a:t>
              </a:r>
              <a:endParaRPr lang="en-US" altLang="zh-CN" sz="900" dirty="0">
                <a:solidFill>
                  <a:schemeClr val="bg1">
                    <a:lumMod val="65000"/>
                  </a:schemeClr>
                </a:solidFill>
                <a:latin typeface="字魂36号-正文宋楷" panose="02000000000000000000" pitchFamily="2" charset="-122"/>
                <a:ea typeface="字魂36号-正文宋楷" panose="02000000000000000000" pitchFamily="2" charset="-122"/>
              </a:endParaRPr>
            </a:p>
          </p:txBody>
        </p:sp>
      </p:grpSp>
      <p:grpSp>
        <p:nvGrpSpPr>
          <p:cNvPr id="103" name="组合 102">
            <a:extLst>
              <a:ext uri="{FF2B5EF4-FFF2-40B4-BE49-F238E27FC236}">
                <a16:creationId xmlns:a16="http://schemas.microsoft.com/office/drawing/2014/main" id="{F16032D0-9B94-47B4-8DB3-B0EB54F794E3}"/>
              </a:ext>
            </a:extLst>
          </p:cNvPr>
          <p:cNvGrpSpPr/>
          <p:nvPr/>
        </p:nvGrpSpPr>
        <p:grpSpPr>
          <a:xfrm>
            <a:off x="8444738" y="1701099"/>
            <a:ext cx="1933298" cy="2657474"/>
            <a:chOff x="429327" y="1173602"/>
            <a:chExt cx="1933298" cy="2657474"/>
          </a:xfrm>
        </p:grpSpPr>
        <p:sp>
          <p:nvSpPr>
            <p:cNvPr id="104" name="TextBox 18">
              <a:extLst>
                <a:ext uri="{FF2B5EF4-FFF2-40B4-BE49-F238E27FC236}">
                  <a16:creationId xmlns:a16="http://schemas.microsoft.com/office/drawing/2014/main" id="{814D6BD1-A43B-4A04-B2A9-B0EF914AEED0}"/>
                </a:ext>
              </a:extLst>
            </p:cNvPr>
            <p:cNvSpPr txBox="1"/>
            <p:nvPr/>
          </p:nvSpPr>
          <p:spPr>
            <a:xfrm flipH="1">
              <a:off x="1024772" y="1173602"/>
              <a:ext cx="800219" cy="461665"/>
            </a:xfrm>
            <a:prstGeom prst="rect">
              <a:avLst/>
            </a:prstGeom>
            <a:noFill/>
          </p:spPr>
          <p:txBody>
            <a:bodyPr wrap="none" rtlCol="0">
              <a:spAutoFit/>
            </a:bodyPr>
            <a:lstStyle/>
            <a:p>
              <a:r>
                <a:rPr lang="en-US" sz="2400" b="1" dirty="0" err="1">
                  <a:solidFill>
                    <a:srgbClr val="986D02"/>
                  </a:solidFill>
                  <a:latin typeface="字魂36号-正文宋楷" panose="02000000000000000000" pitchFamily="2" charset="-122"/>
                  <a:ea typeface="字魂36号-正文宋楷" panose="02000000000000000000" pitchFamily="2" charset="-122"/>
                  <a:cs typeface="Roboto Black" charset="0"/>
                </a:rPr>
                <a:t>港口</a:t>
              </a:r>
              <a:endParaRPr lang="en-US" sz="2400" b="1" dirty="0">
                <a:solidFill>
                  <a:srgbClr val="986D02"/>
                </a:solidFill>
                <a:latin typeface="字魂36号-正文宋楷" panose="02000000000000000000" pitchFamily="2" charset="-122"/>
                <a:ea typeface="字魂36号-正文宋楷" panose="02000000000000000000" pitchFamily="2" charset="-122"/>
                <a:cs typeface="Roboto Black" charset="0"/>
              </a:endParaRPr>
            </a:p>
          </p:txBody>
        </p:sp>
        <p:sp>
          <p:nvSpPr>
            <p:cNvPr id="105" name="矩形 104">
              <a:extLst>
                <a:ext uri="{FF2B5EF4-FFF2-40B4-BE49-F238E27FC236}">
                  <a16:creationId xmlns:a16="http://schemas.microsoft.com/office/drawing/2014/main" id="{BA0C640B-55A5-4E53-8560-70B739EA3F5B}"/>
                </a:ext>
              </a:extLst>
            </p:cNvPr>
            <p:cNvSpPr/>
            <p:nvPr/>
          </p:nvSpPr>
          <p:spPr>
            <a:xfrm>
              <a:off x="429327" y="1616495"/>
              <a:ext cx="1933298" cy="2214581"/>
            </a:xfrm>
            <a:prstGeom prst="rect">
              <a:avLst/>
            </a:prstGeom>
          </p:spPr>
          <p:txBody>
            <a:bodyPr wrap="square">
              <a:spAutoFit/>
            </a:bodyPr>
            <a:lstStyle/>
            <a:p>
              <a:pPr>
                <a:lnSpc>
                  <a:spcPct val="150000"/>
                </a:lnSpc>
              </a:pPr>
              <a:r>
                <a:rPr lang="zh-CN" altLang="en-US" sz="1200" dirty="0">
                  <a:solidFill>
                    <a:srgbClr val="986D02"/>
                  </a:solidFill>
                  <a:latin typeface="字魂36号-正文宋楷" panose="02000000000000000000" pitchFamily="2" charset="-122"/>
                  <a:ea typeface="字魂36号-正文宋楷" panose="02000000000000000000" pitchFamily="2" charset="-122"/>
                </a:rPr>
                <a:t>港口类型的用户代表产品运输过程中途径的各个港口。在产品入港之后，港口可以根据产品包装上的序列号，根据产品入港、离港的时间来更新产品的物流信息。</a:t>
              </a:r>
            </a:p>
            <a:p>
              <a:pPr>
                <a:lnSpc>
                  <a:spcPct val="150000"/>
                </a:lnSpc>
              </a:pPr>
              <a:endParaRPr lang="en-US" altLang="zh-CN" sz="900" dirty="0">
                <a:solidFill>
                  <a:srgbClr val="986D02"/>
                </a:solidFill>
                <a:latin typeface="字魂36号-正文宋楷" panose="02000000000000000000" pitchFamily="2" charset="-122"/>
                <a:ea typeface="字魂36号-正文宋楷" panose="02000000000000000000" pitchFamily="2" charset="-122"/>
              </a:endParaRPr>
            </a:p>
          </p:txBody>
        </p:sp>
      </p:grpSp>
      <p:sp>
        <p:nvSpPr>
          <p:cNvPr id="32" name="文本框 31">
            <a:extLst>
              <a:ext uri="{FF2B5EF4-FFF2-40B4-BE49-F238E27FC236}">
                <a16:creationId xmlns:a16="http://schemas.microsoft.com/office/drawing/2014/main" id="{A2F8F36D-AE7E-094B-AAD3-520802782BB4}"/>
              </a:ext>
            </a:extLst>
          </p:cNvPr>
          <p:cNvSpPr txBox="1"/>
          <p:nvPr/>
        </p:nvSpPr>
        <p:spPr>
          <a:xfrm>
            <a:off x="874369" y="235706"/>
            <a:ext cx="7777656" cy="584775"/>
          </a:xfrm>
          <a:prstGeom prst="rect">
            <a:avLst/>
          </a:prstGeom>
          <a:noFill/>
        </p:spPr>
        <p:txBody>
          <a:bodyPr wrap="square" rtlCol="0">
            <a:spAutoFit/>
          </a:bodyPr>
          <a:lstStyle/>
          <a:p>
            <a:pPr algn="ctr"/>
            <a:r>
              <a:rPr kumimoji="1" lang="zh-CN" altLang="en-US" sz="3200" dirty="0">
                <a:solidFill>
                  <a:srgbClr val="808080"/>
                </a:solidFill>
                <a:latin typeface="Lato" pitchFamily="34" charset="0"/>
                <a:ea typeface="Open Sans" pitchFamily="34" charset="0"/>
                <a:cs typeface="Open Sans" pitchFamily="34" charset="0"/>
              </a:rPr>
              <a:t>用户类型</a:t>
            </a:r>
            <a:endParaRPr kumimoji="1" lang="zh-CN" altLang="en-US" sz="3200" dirty="0">
              <a:latin typeface="STHupo" panose="02010800040101010101" pitchFamily="2" charset="-122"/>
              <a:ea typeface="STHupo" panose="02010800040101010101" pitchFamily="2" charset="-122"/>
              <a:cs typeface="Brush Script MT" panose="03060802040406070304" pitchFamily="66" charset="-122"/>
            </a:endParaRPr>
          </a:p>
        </p:txBody>
      </p:sp>
    </p:spTree>
    <p:extLst>
      <p:ext uri="{BB962C8B-B14F-4D97-AF65-F5344CB8AC3E}">
        <p14:creationId xmlns:p14="http://schemas.microsoft.com/office/powerpoint/2010/main" val="38197799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additive="base">
                                        <p:cTn id="30" dur="500" fill="hold"/>
                                        <p:tgtEl>
                                          <p:spTgt spid="84"/>
                                        </p:tgtEl>
                                        <p:attrNameLst>
                                          <p:attrName>ppt_x</p:attrName>
                                        </p:attrNameLst>
                                      </p:cBhvr>
                                      <p:tavLst>
                                        <p:tav tm="0">
                                          <p:val>
                                            <p:strVal val="#ppt_x"/>
                                          </p:val>
                                        </p:tav>
                                        <p:tav tm="100000">
                                          <p:val>
                                            <p:strVal val="#ppt_x"/>
                                          </p:val>
                                        </p:tav>
                                      </p:tavLst>
                                    </p:anim>
                                    <p:anim calcmode="lin" valueType="num">
                                      <p:cBhvr additive="base">
                                        <p:cTn id="31" dur="500" fill="hold"/>
                                        <p:tgtEl>
                                          <p:spTgt spid="84"/>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53" presetClass="entr" presetSubtype="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p:cTn id="35" dur="500" fill="hold"/>
                                        <p:tgtEl>
                                          <p:spTgt spid="94"/>
                                        </p:tgtEl>
                                        <p:attrNameLst>
                                          <p:attrName>ppt_w</p:attrName>
                                        </p:attrNameLst>
                                      </p:cBhvr>
                                      <p:tavLst>
                                        <p:tav tm="0">
                                          <p:val>
                                            <p:fltVal val="0"/>
                                          </p:val>
                                        </p:tav>
                                        <p:tav tm="100000">
                                          <p:val>
                                            <p:strVal val="#ppt_w"/>
                                          </p:val>
                                        </p:tav>
                                      </p:tavLst>
                                    </p:anim>
                                    <p:anim calcmode="lin" valueType="num">
                                      <p:cBhvr>
                                        <p:cTn id="36" dur="500" fill="hold"/>
                                        <p:tgtEl>
                                          <p:spTgt spid="94"/>
                                        </p:tgtEl>
                                        <p:attrNameLst>
                                          <p:attrName>ppt_h</p:attrName>
                                        </p:attrNameLst>
                                      </p:cBhvr>
                                      <p:tavLst>
                                        <p:tav tm="0">
                                          <p:val>
                                            <p:fltVal val="0"/>
                                          </p:val>
                                        </p:tav>
                                        <p:tav tm="100000">
                                          <p:val>
                                            <p:strVal val="#ppt_h"/>
                                          </p:val>
                                        </p:tav>
                                      </p:tavLst>
                                    </p:anim>
                                    <p:animEffect transition="in" filter="fade">
                                      <p:cBhvr>
                                        <p:cTn id="37" dur="500"/>
                                        <p:tgtEl>
                                          <p:spTgt spid="94"/>
                                        </p:tgtEl>
                                      </p:cBhvr>
                                    </p:animEffect>
                                  </p:childTnLst>
                                </p:cTn>
                              </p:par>
                              <p:par>
                                <p:cTn id="38" presetID="53"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 calcmode="lin" valueType="num">
                                      <p:cBhvr>
                                        <p:cTn id="40" dur="500" fill="hold"/>
                                        <p:tgtEl>
                                          <p:spTgt spid="85"/>
                                        </p:tgtEl>
                                        <p:attrNameLst>
                                          <p:attrName>ppt_w</p:attrName>
                                        </p:attrNameLst>
                                      </p:cBhvr>
                                      <p:tavLst>
                                        <p:tav tm="0">
                                          <p:val>
                                            <p:fltVal val="0"/>
                                          </p:val>
                                        </p:tav>
                                        <p:tav tm="100000">
                                          <p:val>
                                            <p:strVal val="#ppt_w"/>
                                          </p:val>
                                        </p:tav>
                                      </p:tavLst>
                                    </p:anim>
                                    <p:anim calcmode="lin" valueType="num">
                                      <p:cBhvr>
                                        <p:cTn id="41" dur="500" fill="hold"/>
                                        <p:tgtEl>
                                          <p:spTgt spid="85"/>
                                        </p:tgtEl>
                                        <p:attrNameLst>
                                          <p:attrName>ppt_h</p:attrName>
                                        </p:attrNameLst>
                                      </p:cBhvr>
                                      <p:tavLst>
                                        <p:tav tm="0">
                                          <p:val>
                                            <p:fltVal val="0"/>
                                          </p:val>
                                        </p:tav>
                                        <p:tav tm="100000">
                                          <p:val>
                                            <p:strVal val="#ppt_h"/>
                                          </p:val>
                                        </p:tav>
                                      </p:tavLst>
                                    </p:anim>
                                    <p:animEffect transition="in" filter="fade">
                                      <p:cBhvr>
                                        <p:cTn id="42" dur="500"/>
                                        <p:tgtEl>
                                          <p:spTgt spid="85"/>
                                        </p:tgtEl>
                                      </p:cBhvr>
                                    </p:animEffect>
                                  </p:childTnLst>
                                </p:cTn>
                              </p:par>
                            </p:childTnLst>
                          </p:cTn>
                        </p:par>
                        <p:par>
                          <p:cTn id="43" fill="hold">
                            <p:stCondLst>
                              <p:cond delay="20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additive="base">
                                        <p:cTn id="46" dur="500" fill="hold"/>
                                        <p:tgtEl>
                                          <p:spTgt spid="83"/>
                                        </p:tgtEl>
                                        <p:attrNameLst>
                                          <p:attrName>ppt_x</p:attrName>
                                        </p:attrNameLst>
                                      </p:cBhvr>
                                      <p:tavLst>
                                        <p:tav tm="0">
                                          <p:val>
                                            <p:strVal val="#ppt_x"/>
                                          </p:val>
                                        </p:tav>
                                        <p:tav tm="100000">
                                          <p:val>
                                            <p:strVal val="#ppt_x"/>
                                          </p:val>
                                        </p:tav>
                                      </p:tavLst>
                                    </p:anim>
                                    <p:anim calcmode="lin" valueType="num">
                                      <p:cBhvr additive="base">
                                        <p:cTn id="47" dur="500" fill="hold"/>
                                        <p:tgtEl>
                                          <p:spTgt spid="83"/>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53" presetClass="entr" presetSubtype="0" fill="hold" grpId="0" nodeType="afterEffect">
                                  <p:stCondLst>
                                    <p:cond delay="0"/>
                                  </p:stCondLst>
                                  <p:childTnLst>
                                    <p:set>
                                      <p:cBhvr>
                                        <p:cTn id="50" dur="1" fill="hold">
                                          <p:stCondLst>
                                            <p:cond delay="0"/>
                                          </p:stCondLst>
                                        </p:cTn>
                                        <p:tgtEl>
                                          <p:spTgt spid="95"/>
                                        </p:tgtEl>
                                        <p:attrNameLst>
                                          <p:attrName>style.visibility</p:attrName>
                                        </p:attrNameLst>
                                      </p:cBhvr>
                                      <p:to>
                                        <p:strVal val="visible"/>
                                      </p:to>
                                    </p:set>
                                    <p:anim calcmode="lin" valueType="num">
                                      <p:cBhvr>
                                        <p:cTn id="51" dur="500" fill="hold"/>
                                        <p:tgtEl>
                                          <p:spTgt spid="95"/>
                                        </p:tgtEl>
                                        <p:attrNameLst>
                                          <p:attrName>ppt_w</p:attrName>
                                        </p:attrNameLst>
                                      </p:cBhvr>
                                      <p:tavLst>
                                        <p:tav tm="0">
                                          <p:val>
                                            <p:fltVal val="0"/>
                                          </p:val>
                                        </p:tav>
                                        <p:tav tm="100000">
                                          <p:val>
                                            <p:strVal val="#ppt_w"/>
                                          </p:val>
                                        </p:tav>
                                      </p:tavLst>
                                    </p:anim>
                                    <p:anim calcmode="lin" valueType="num">
                                      <p:cBhvr>
                                        <p:cTn id="52" dur="500" fill="hold"/>
                                        <p:tgtEl>
                                          <p:spTgt spid="95"/>
                                        </p:tgtEl>
                                        <p:attrNameLst>
                                          <p:attrName>ppt_h</p:attrName>
                                        </p:attrNameLst>
                                      </p:cBhvr>
                                      <p:tavLst>
                                        <p:tav tm="0">
                                          <p:val>
                                            <p:fltVal val="0"/>
                                          </p:val>
                                        </p:tav>
                                        <p:tav tm="100000">
                                          <p:val>
                                            <p:strVal val="#ppt_h"/>
                                          </p:val>
                                        </p:tav>
                                      </p:tavLst>
                                    </p:anim>
                                    <p:animEffect transition="in" filter="fade">
                                      <p:cBhvr>
                                        <p:cTn id="53" dur="500"/>
                                        <p:tgtEl>
                                          <p:spTgt spid="95"/>
                                        </p:tgtEl>
                                      </p:cBhvr>
                                    </p:animEffect>
                                  </p:childTnLst>
                                </p:cTn>
                              </p:par>
                              <p:par>
                                <p:cTn id="54" presetID="53"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p:cTn id="56" dur="500" fill="hold"/>
                                        <p:tgtEl>
                                          <p:spTgt spid="88"/>
                                        </p:tgtEl>
                                        <p:attrNameLst>
                                          <p:attrName>ppt_w</p:attrName>
                                        </p:attrNameLst>
                                      </p:cBhvr>
                                      <p:tavLst>
                                        <p:tav tm="0">
                                          <p:val>
                                            <p:fltVal val="0"/>
                                          </p:val>
                                        </p:tav>
                                        <p:tav tm="100000">
                                          <p:val>
                                            <p:strVal val="#ppt_w"/>
                                          </p:val>
                                        </p:tav>
                                      </p:tavLst>
                                    </p:anim>
                                    <p:anim calcmode="lin" valueType="num">
                                      <p:cBhvr>
                                        <p:cTn id="57" dur="500" fill="hold"/>
                                        <p:tgtEl>
                                          <p:spTgt spid="88"/>
                                        </p:tgtEl>
                                        <p:attrNameLst>
                                          <p:attrName>ppt_h</p:attrName>
                                        </p:attrNameLst>
                                      </p:cBhvr>
                                      <p:tavLst>
                                        <p:tav tm="0">
                                          <p:val>
                                            <p:fltVal val="0"/>
                                          </p:val>
                                        </p:tav>
                                        <p:tav tm="100000">
                                          <p:val>
                                            <p:strVal val="#ppt_h"/>
                                          </p:val>
                                        </p:tav>
                                      </p:tavLst>
                                    </p:anim>
                                    <p:animEffect transition="in" filter="fade">
                                      <p:cBhvr>
                                        <p:cTn id="58" dur="500"/>
                                        <p:tgtEl>
                                          <p:spTgt spid="88"/>
                                        </p:tgtEl>
                                      </p:cBhvr>
                                    </p:animEffect>
                                  </p:childTnLst>
                                </p:cTn>
                              </p:par>
                            </p:childTnLst>
                          </p:cTn>
                        </p:par>
                        <p:par>
                          <p:cTn id="59" fill="hold">
                            <p:stCondLst>
                              <p:cond delay="3000"/>
                            </p:stCondLst>
                            <p:childTnLst>
                              <p:par>
                                <p:cTn id="60" presetID="2" presetClass="entr" presetSubtype="4" accel="50000" decel="50000" fill="hold" grpId="0" nodeType="after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additive="base">
                                        <p:cTn id="62" dur="500" fill="hold"/>
                                        <p:tgtEl>
                                          <p:spTgt spid="82"/>
                                        </p:tgtEl>
                                        <p:attrNameLst>
                                          <p:attrName>ppt_x</p:attrName>
                                        </p:attrNameLst>
                                      </p:cBhvr>
                                      <p:tavLst>
                                        <p:tav tm="0">
                                          <p:val>
                                            <p:strVal val="#ppt_x"/>
                                          </p:val>
                                        </p:tav>
                                        <p:tav tm="100000">
                                          <p:val>
                                            <p:strVal val="#ppt_x"/>
                                          </p:val>
                                        </p:tav>
                                      </p:tavLst>
                                    </p:anim>
                                    <p:anim calcmode="lin" valueType="num">
                                      <p:cBhvr additive="base">
                                        <p:cTn id="63" dur="500" fill="hold"/>
                                        <p:tgtEl>
                                          <p:spTgt spid="82"/>
                                        </p:tgtEl>
                                        <p:attrNameLst>
                                          <p:attrName>ppt_y</p:attrName>
                                        </p:attrNameLst>
                                      </p:cBhvr>
                                      <p:tavLst>
                                        <p:tav tm="0">
                                          <p:val>
                                            <p:strVal val="1+#ppt_h/2"/>
                                          </p:val>
                                        </p:tav>
                                        <p:tav tm="100000">
                                          <p:val>
                                            <p:strVal val="#ppt_y"/>
                                          </p:val>
                                        </p:tav>
                                      </p:tavLst>
                                    </p:anim>
                                  </p:childTnLst>
                                </p:cTn>
                              </p:par>
                            </p:childTnLst>
                          </p:cTn>
                        </p:par>
                        <p:par>
                          <p:cTn id="64" fill="hold">
                            <p:stCondLst>
                              <p:cond delay="3500"/>
                            </p:stCondLst>
                            <p:childTnLst>
                              <p:par>
                                <p:cTn id="65" presetID="53" presetClass="entr" presetSubtype="0" fill="hold" grpId="0" nodeType="afterEffect">
                                  <p:stCondLst>
                                    <p:cond delay="0"/>
                                  </p:stCondLst>
                                  <p:childTnLst>
                                    <p:set>
                                      <p:cBhvr>
                                        <p:cTn id="66" dur="1" fill="hold">
                                          <p:stCondLst>
                                            <p:cond delay="0"/>
                                          </p:stCondLst>
                                        </p:cTn>
                                        <p:tgtEl>
                                          <p:spTgt spid="96"/>
                                        </p:tgtEl>
                                        <p:attrNameLst>
                                          <p:attrName>style.visibility</p:attrName>
                                        </p:attrNameLst>
                                      </p:cBhvr>
                                      <p:to>
                                        <p:strVal val="visible"/>
                                      </p:to>
                                    </p:set>
                                    <p:anim calcmode="lin" valueType="num">
                                      <p:cBhvr>
                                        <p:cTn id="67" dur="500" fill="hold"/>
                                        <p:tgtEl>
                                          <p:spTgt spid="96"/>
                                        </p:tgtEl>
                                        <p:attrNameLst>
                                          <p:attrName>ppt_w</p:attrName>
                                        </p:attrNameLst>
                                      </p:cBhvr>
                                      <p:tavLst>
                                        <p:tav tm="0">
                                          <p:val>
                                            <p:fltVal val="0"/>
                                          </p:val>
                                        </p:tav>
                                        <p:tav tm="100000">
                                          <p:val>
                                            <p:strVal val="#ppt_w"/>
                                          </p:val>
                                        </p:tav>
                                      </p:tavLst>
                                    </p:anim>
                                    <p:anim calcmode="lin" valueType="num">
                                      <p:cBhvr>
                                        <p:cTn id="68" dur="500" fill="hold"/>
                                        <p:tgtEl>
                                          <p:spTgt spid="96"/>
                                        </p:tgtEl>
                                        <p:attrNameLst>
                                          <p:attrName>ppt_h</p:attrName>
                                        </p:attrNameLst>
                                      </p:cBhvr>
                                      <p:tavLst>
                                        <p:tav tm="0">
                                          <p:val>
                                            <p:fltVal val="0"/>
                                          </p:val>
                                        </p:tav>
                                        <p:tav tm="100000">
                                          <p:val>
                                            <p:strVal val="#ppt_h"/>
                                          </p:val>
                                        </p:tav>
                                      </p:tavLst>
                                    </p:anim>
                                    <p:animEffect transition="in" filter="fade">
                                      <p:cBhvr>
                                        <p:cTn id="69" dur="500"/>
                                        <p:tgtEl>
                                          <p:spTgt spid="96"/>
                                        </p:tgtEl>
                                      </p:cBhvr>
                                    </p:animEffect>
                                  </p:childTnLst>
                                </p:cTn>
                              </p:par>
                              <p:par>
                                <p:cTn id="70" presetID="53" presetClass="entr" presetSubtype="0"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ppt_w</p:attrName>
                                        </p:attrNameLst>
                                      </p:cBhvr>
                                      <p:tavLst>
                                        <p:tav tm="0">
                                          <p:val>
                                            <p:fltVal val="0"/>
                                          </p:val>
                                        </p:tav>
                                        <p:tav tm="100000">
                                          <p:val>
                                            <p:strVal val="#ppt_w"/>
                                          </p:val>
                                        </p:tav>
                                      </p:tavLst>
                                    </p:anim>
                                    <p:anim calcmode="lin" valueType="num">
                                      <p:cBhvr>
                                        <p:cTn id="73" dur="500" fill="hold"/>
                                        <p:tgtEl>
                                          <p:spTgt spid="91"/>
                                        </p:tgtEl>
                                        <p:attrNameLst>
                                          <p:attrName>ppt_h</p:attrName>
                                        </p:attrNameLst>
                                      </p:cBhvr>
                                      <p:tavLst>
                                        <p:tav tm="0">
                                          <p:val>
                                            <p:fltVal val="0"/>
                                          </p:val>
                                        </p:tav>
                                        <p:tav tm="100000">
                                          <p:val>
                                            <p:strVal val="#ppt_h"/>
                                          </p:val>
                                        </p:tav>
                                      </p:tavLst>
                                    </p:anim>
                                    <p:animEffect transition="in" filter="fade">
                                      <p:cBhvr>
                                        <p:cTn id="74" dur="500"/>
                                        <p:tgtEl>
                                          <p:spTgt spid="91"/>
                                        </p:tgtEl>
                                      </p:cBhvr>
                                    </p:animEffect>
                                  </p:childTnLst>
                                </p:cTn>
                              </p:par>
                              <p:par>
                                <p:cTn id="75" presetID="42"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1000"/>
                                        <p:tgtEl>
                                          <p:spTgt spid="97"/>
                                        </p:tgtEl>
                                      </p:cBhvr>
                                    </p:animEffect>
                                    <p:anim calcmode="lin" valueType="num">
                                      <p:cBhvr>
                                        <p:cTn id="78" dur="1000" fill="hold"/>
                                        <p:tgtEl>
                                          <p:spTgt spid="97"/>
                                        </p:tgtEl>
                                        <p:attrNameLst>
                                          <p:attrName>ppt_x</p:attrName>
                                        </p:attrNameLst>
                                      </p:cBhvr>
                                      <p:tavLst>
                                        <p:tav tm="0">
                                          <p:val>
                                            <p:strVal val="#ppt_x"/>
                                          </p:val>
                                        </p:tav>
                                        <p:tav tm="100000">
                                          <p:val>
                                            <p:strVal val="#ppt_x"/>
                                          </p:val>
                                        </p:tav>
                                      </p:tavLst>
                                    </p:anim>
                                    <p:anim calcmode="lin" valueType="num">
                                      <p:cBhvr>
                                        <p:cTn id="79" dur="1000" fill="hold"/>
                                        <p:tgtEl>
                                          <p:spTgt spid="9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fade">
                                      <p:cBhvr>
                                        <p:cTn id="82" dur="1000"/>
                                        <p:tgtEl>
                                          <p:spTgt spid="100"/>
                                        </p:tgtEl>
                                      </p:cBhvr>
                                    </p:animEffect>
                                    <p:anim calcmode="lin" valueType="num">
                                      <p:cBhvr>
                                        <p:cTn id="83" dur="1000" fill="hold"/>
                                        <p:tgtEl>
                                          <p:spTgt spid="100"/>
                                        </p:tgtEl>
                                        <p:attrNameLst>
                                          <p:attrName>ppt_x</p:attrName>
                                        </p:attrNameLst>
                                      </p:cBhvr>
                                      <p:tavLst>
                                        <p:tav tm="0">
                                          <p:val>
                                            <p:strVal val="#ppt_x"/>
                                          </p:val>
                                        </p:tav>
                                        <p:tav tm="100000">
                                          <p:val>
                                            <p:strVal val="#ppt_x"/>
                                          </p:val>
                                        </p:tav>
                                      </p:tavLst>
                                    </p:anim>
                                    <p:anim calcmode="lin" valueType="num">
                                      <p:cBhvr>
                                        <p:cTn id="84" dur="1000" fill="hold"/>
                                        <p:tgtEl>
                                          <p:spTgt spid="10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fade">
                                      <p:cBhvr>
                                        <p:cTn id="87" dur="1000"/>
                                        <p:tgtEl>
                                          <p:spTgt spid="103"/>
                                        </p:tgtEl>
                                      </p:cBhvr>
                                    </p:animEffect>
                                    <p:anim calcmode="lin" valueType="num">
                                      <p:cBhvr>
                                        <p:cTn id="88" dur="1000" fill="hold"/>
                                        <p:tgtEl>
                                          <p:spTgt spid="103"/>
                                        </p:tgtEl>
                                        <p:attrNameLst>
                                          <p:attrName>ppt_x</p:attrName>
                                        </p:attrNameLst>
                                      </p:cBhvr>
                                      <p:tavLst>
                                        <p:tav tm="0">
                                          <p:val>
                                            <p:strVal val="#ppt_x"/>
                                          </p:val>
                                        </p:tav>
                                        <p:tav tm="100000">
                                          <p:val>
                                            <p:strVal val="#ppt_x"/>
                                          </p:val>
                                        </p:tav>
                                      </p:tavLst>
                                    </p:anim>
                                    <p:anim calcmode="lin" valueType="num">
                                      <p:cBhvr>
                                        <p:cTn id="8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94" grpId="0" animBg="1"/>
      <p:bldP spid="95"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5703" t="53167"/>
          <a:stretch/>
        </p:blipFill>
        <p:spPr>
          <a:xfrm flipV="1">
            <a:off x="6095999" y="-31747"/>
            <a:ext cx="6793707"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grpSp>
        <p:nvGrpSpPr>
          <p:cNvPr id="27" name="Group 3">
            <a:extLst>
              <a:ext uri="{FF2B5EF4-FFF2-40B4-BE49-F238E27FC236}">
                <a16:creationId xmlns:a16="http://schemas.microsoft.com/office/drawing/2014/main" id="{D40CC3FD-FA04-40E3-B145-93E5C0F5A777}"/>
              </a:ext>
            </a:extLst>
          </p:cNvPr>
          <p:cNvGrpSpPr/>
          <p:nvPr/>
        </p:nvGrpSpPr>
        <p:grpSpPr>
          <a:xfrm>
            <a:off x="660597" y="1512115"/>
            <a:ext cx="10612968" cy="3790104"/>
            <a:chOff x="592137" y="1706880"/>
            <a:chExt cx="7959726" cy="2842578"/>
          </a:xfrm>
        </p:grpSpPr>
        <p:sp>
          <p:nvSpPr>
            <p:cNvPr id="28" name="Oval 4">
              <a:extLst>
                <a:ext uri="{FF2B5EF4-FFF2-40B4-BE49-F238E27FC236}">
                  <a16:creationId xmlns:a16="http://schemas.microsoft.com/office/drawing/2014/main" id="{4E634A9C-7311-4736-BED2-74C752208F32}"/>
                </a:ext>
              </a:extLst>
            </p:cNvPr>
            <p:cNvSpPr/>
            <p:nvPr/>
          </p:nvSpPr>
          <p:spPr>
            <a:xfrm>
              <a:off x="3150711" y="1706880"/>
              <a:ext cx="2842578" cy="2842578"/>
            </a:xfrm>
            <a:prstGeom prst="ellipse">
              <a:avLst/>
            </a:prstGeom>
            <a:noFill/>
            <a:ln w="9525">
              <a:solidFill>
                <a:srgbClr val="BF9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29" name="Oval 5">
              <a:extLst>
                <a:ext uri="{FF2B5EF4-FFF2-40B4-BE49-F238E27FC236}">
                  <a16:creationId xmlns:a16="http://schemas.microsoft.com/office/drawing/2014/main" id="{D71D2999-990E-45C2-918E-7DB3C211455B}"/>
                </a:ext>
              </a:extLst>
            </p:cNvPr>
            <p:cNvSpPr/>
            <p:nvPr/>
          </p:nvSpPr>
          <p:spPr>
            <a:xfrm>
              <a:off x="3335905" y="1820636"/>
              <a:ext cx="586964" cy="586964"/>
            </a:xfrm>
            <a:prstGeom prst="ellipse">
              <a:avLst/>
            </a:prstGeom>
            <a:blipFill dpi="0" rotWithShape="1">
              <a:blip r:embed="rId6"/>
              <a:srcRect/>
              <a:tile tx="0" ty="-254000" sx="15000" sy="15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0" name="Oval 6">
              <a:extLst>
                <a:ext uri="{FF2B5EF4-FFF2-40B4-BE49-F238E27FC236}">
                  <a16:creationId xmlns:a16="http://schemas.microsoft.com/office/drawing/2014/main" id="{92858D4E-9A13-4C90-89C5-1497258AA5D8}"/>
                </a:ext>
              </a:extLst>
            </p:cNvPr>
            <p:cNvSpPr/>
            <p:nvPr/>
          </p:nvSpPr>
          <p:spPr>
            <a:xfrm>
              <a:off x="3335905" y="3848738"/>
              <a:ext cx="586964" cy="586964"/>
            </a:xfrm>
            <a:prstGeom prst="ellipse">
              <a:avLst/>
            </a:prstGeom>
            <a:blipFill>
              <a:blip r:embed="rId6"/>
              <a:tile tx="0" ty="-254000" sx="15000" sy="15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1" name="Oval 7">
              <a:extLst>
                <a:ext uri="{FF2B5EF4-FFF2-40B4-BE49-F238E27FC236}">
                  <a16:creationId xmlns:a16="http://schemas.microsoft.com/office/drawing/2014/main" id="{7A8B98D0-29E4-40DA-BA35-4F3E98283F3D}"/>
                </a:ext>
              </a:extLst>
            </p:cNvPr>
            <p:cNvSpPr/>
            <p:nvPr/>
          </p:nvSpPr>
          <p:spPr>
            <a:xfrm>
              <a:off x="2863677" y="2834687"/>
              <a:ext cx="586964" cy="586964"/>
            </a:xfrm>
            <a:prstGeom prst="ellipse">
              <a:avLst/>
            </a:prstGeom>
            <a:blipFill>
              <a:blip r:embed="rId6"/>
              <a:tile tx="0" ty="-254000" sx="15000" sy="15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2" name="Oval 8">
              <a:extLst>
                <a:ext uri="{FF2B5EF4-FFF2-40B4-BE49-F238E27FC236}">
                  <a16:creationId xmlns:a16="http://schemas.microsoft.com/office/drawing/2014/main" id="{52E5125D-BA0F-4262-B18A-14E8BDD11B37}"/>
                </a:ext>
              </a:extLst>
            </p:cNvPr>
            <p:cNvSpPr/>
            <p:nvPr/>
          </p:nvSpPr>
          <p:spPr>
            <a:xfrm>
              <a:off x="5221131" y="3848738"/>
              <a:ext cx="586964" cy="586964"/>
            </a:xfrm>
            <a:prstGeom prst="ellipse">
              <a:avLst/>
            </a:prstGeom>
            <a:blipFill>
              <a:blip r:embed="rId6"/>
              <a:tile tx="0" ty="-254000" sx="15000" sy="15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3" name="Oval 9">
              <a:extLst>
                <a:ext uri="{FF2B5EF4-FFF2-40B4-BE49-F238E27FC236}">
                  <a16:creationId xmlns:a16="http://schemas.microsoft.com/office/drawing/2014/main" id="{9D36745D-461D-4393-A5CB-72A8DF9AE71D}"/>
                </a:ext>
              </a:extLst>
            </p:cNvPr>
            <p:cNvSpPr/>
            <p:nvPr/>
          </p:nvSpPr>
          <p:spPr>
            <a:xfrm>
              <a:off x="5221131" y="1847699"/>
              <a:ext cx="586964" cy="586964"/>
            </a:xfrm>
            <a:prstGeom prst="ellipse">
              <a:avLst/>
            </a:prstGeom>
            <a:blipFill>
              <a:blip r:embed="rId6"/>
              <a:tile tx="0" ty="-254000" sx="15000" sy="15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4" name="Oval 10">
              <a:extLst>
                <a:ext uri="{FF2B5EF4-FFF2-40B4-BE49-F238E27FC236}">
                  <a16:creationId xmlns:a16="http://schemas.microsoft.com/office/drawing/2014/main" id="{04941D8F-F2A6-4593-A884-D25561341E42}"/>
                </a:ext>
              </a:extLst>
            </p:cNvPr>
            <p:cNvSpPr/>
            <p:nvPr/>
          </p:nvSpPr>
          <p:spPr>
            <a:xfrm>
              <a:off x="5693359" y="2834687"/>
              <a:ext cx="586964" cy="586964"/>
            </a:xfrm>
            <a:prstGeom prst="ellipse">
              <a:avLst/>
            </a:prstGeom>
            <a:blipFill>
              <a:blip r:embed="rId6"/>
              <a:tile tx="0" ty="-254000" sx="15000" sy="15000" flip="none" algn="ctr"/>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5" name="Oval 11">
              <a:extLst>
                <a:ext uri="{FF2B5EF4-FFF2-40B4-BE49-F238E27FC236}">
                  <a16:creationId xmlns:a16="http://schemas.microsoft.com/office/drawing/2014/main" id="{F23CDF29-7056-4A95-B815-55D6DFE99BBC}"/>
                </a:ext>
              </a:extLst>
            </p:cNvPr>
            <p:cNvSpPr/>
            <p:nvPr/>
          </p:nvSpPr>
          <p:spPr>
            <a:xfrm>
              <a:off x="3798411" y="2354580"/>
              <a:ext cx="1547178" cy="1547178"/>
            </a:xfrm>
            <a:prstGeom prst="ellipse">
              <a:avLst/>
            </a:prstGeom>
            <a:blipFill dpi="0" rotWithShape="1">
              <a:blip r:embed="rId7"/>
              <a:srcRect/>
              <a:tile tx="0" ty="-254000" sx="15000" sy="15000" flip="none" algn="ctr"/>
            </a:blipFill>
            <a:ln w="12700">
              <a:solidFill>
                <a:srgbClr val="BF9000"/>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412" fontAlgn="auto">
                <a:spcBef>
                  <a:spcPts val="0"/>
                </a:spcBef>
                <a:spcAft>
                  <a:spcPts val="0"/>
                </a:spcAft>
              </a:pPr>
              <a:endParaRPr lang="ar-SA" sz="1800">
                <a:solidFill>
                  <a:srgbClr val="FFFFFF"/>
                </a:solidFill>
                <a:latin typeface="Calibri"/>
              </a:endParaRPr>
            </a:p>
          </p:txBody>
        </p:sp>
        <p:sp>
          <p:nvSpPr>
            <p:cNvPr id="36" name="TextBox 12">
              <a:extLst>
                <a:ext uri="{FF2B5EF4-FFF2-40B4-BE49-F238E27FC236}">
                  <a16:creationId xmlns:a16="http://schemas.microsoft.com/office/drawing/2014/main" id="{1B0D555B-581B-4CD1-90E7-DBF4D1EA48F7}"/>
                </a:ext>
              </a:extLst>
            </p:cNvPr>
            <p:cNvSpPr txBox="1"/>
            <p:nvPr/>
          </p:nvSpPr>
          <p:spPr>
            <a:xfrm>
              <a:off x="592138" y="1878008"/>
              <a:ext cx="2336788" cy="163506"/>
            </a:xfrm>
            <a:prstGeom prst="rect">
              <a:avLst/>
            </a:prstGeom>
            <a:noFill/>
          </p:spPr>
          <p:txBody>
            <a:bodyPr wrap="square" lIns="0" tIns="0" rIns="0" bIns="0" rtlCol="1">
              <a:spAutoFit/>
            </a:bodyPr>
            <a:lstStyle/>
            <a:p>
              <a:pPr defTabSz="914412" fontAlgn="auto">
                <a:lnSpc>
                  <a:spcPts val="1734"/>
                </a:lnSpc>
                <a:spcBef>
                  <a:spcPts val="0"/>
                </a:spcBef>
                <a:spcAft>
                  <a:spcPts val="400"/>
                </a:spcAft>
              </a:pPr>
              <a:r>
                <a:rPr lang="en-US" sz="1467" dirty="0" err="1">
                  <a:solidFill>
                    <a:srgbClr val="4B4B4B"/>
                  </a:solidFill>
                  <a:latin typeface="Lato" pitchFamily="34" charset="0"/>
                  <a:ea typeface="Open Sans" pitchFamily="34" charset="0"/>
                  <a:cs typeface="Open Sans" pitchFamily="34" charset="0"/>
                </a:rPr>
                <a:t>用户登录与注册</a:t>
              </a:r>
              <a:endParaRPr lang="en-US" sz="1467" dirty="0">
                <a:solidFill>
                  <a:srgbClr val="4B4B4B"/>
                </a:solidFill>
                <a:latin typeface="Lato" pitchFamily="34" charset="0"/>
                <a:ea typeface="Open Sans" pitchFamily="34" charset="0"/>
                <a:cs typeface="Open Sans" pitchFamily="34" charset="0"/>
              </a:endParaRPr>
            </a:p>
          </p:txBody>
        </p:sp>
        <p:sp>
          <p:nvSpPr>
            <p:cNvPr id="37" name="TextBox 13">
              <a:extLst>
                <a:ext uri="{FF2B5EF4-FFF2-40B4-BE49-F238E27FC236}">
                  <a16:creationId xmlns:a16="http://schemas.microsoft.com/office/drawing/2014/main" id="{D0DCB7EF-5906-407B-894B-A61DE94C78F1}"/>
                </a:ext>
              </a:extLst>
            </p:cNvPr>
            <p:cNvSpPr txBox="1"/>
            <p:nvPr/>
          </p:nvSpPr>
          <p:spPr>
            <a:xfrm>
              <a:off x="592138" y="2080880"/>
              <a:ext cx="2336788" cy="448922"/>
            </a:xfrm>
            <a:prstGeom prst="rect">
              <a:avLst/>
            </a:prstGeom>
            <a:noFill/>
          </p:spPr>
          <p:txBody>
            <a:bodyPr wrap="square" lIns="0" tIns="0" rIns="0" bIns="0" rtlCol="1">
              <a:spAutoFit/>
            </a:bodyPr>
            <a:lstStyle/>
            <a:p>
              <a:pPr defTabSz="914412">
                <a:lnSpc>
                  <a:spcPts val="1600"/>
                </a:lnSpc>
                <a:spcAft>
                  <a:spcPts val="400"/>
                </a:spcAft>
              </a:pPr>
              <a:r>
                <a:rPr lang="zh-CN" altLang="en-US" sz="1134" dirty="0">
                  <a:solidFill>
                    <a:srgbClr val="808080"/>
                  </a:solidFill>
                  <a:latin typeface="Lato" pitchFamily="34" charset="0"/>
                  <a:ea typeface="Open Sans" pitchFamily="34" charset="0"/>
                  <a:cs typeface="Open Sans" pitchFamily="34" charset="0"/>
                </a:rPr>
                <a:t>用户可以在此平台上根据不同的身份注册对应的账户，之后根据注册的用户</a:t>
              </a:r>
              <a:r>
                <a:rPr lang="en-US" altLang="zh-CN" sz="1134" dirty="0">
                  <a:solidFill>
                    <a:srgbClr val="808080"/>
                  </a:solidFill>
                  <a:latin typeface="Lato" pitchFamily="34" charset="0"/>
                  <a:ea typeface="Open Sans" pitchFamily="34" charset="0"/>
                  <a:cs typeface="Open Sans" pitchFamily="34" charset="0"/>
                </a:rPr>
                <a:t>ID</a:t>
              </a:r>
              <a:r>
                <a:rPr lang="zh-CN" altLang="en-US" sz="1134" dirty="0">
                  <a:solidFill>
                    <a:srgbClr val="808080"/>
                  </a:solidFill>
                  <a:latin typeface="Lato" pitchFamily="34" charset="0"/>
                  <a:ea typeface="Open Sans" pitchFamily="34" charset="0"/>
                  <a:cs typeface="Open Sans" pitchFamily="34" charset="0"/>
                </a:rPr>
                <a:t>登录，分别为消费者、产品厂家和港口，不同账户有不同的权限 </a:t>
              </a:r>
              <a:endParaRPr lang="en-US" sz="1134" dirty="0">
                <a:solidFill>
                  <a:srgbClr val="808080"/>
                </a:solidFill>
                <a:latin typeface="Lato" pitchFamily="34" charset="0"/>
                <a:ea typeface="Open Sans" pitchFamily="34" charset="0"/>
                <a:cs typeface="Open Sans" pitchFamily="34" charset="0"/>
              </a:endParaRPr>
            </a:p>
          </p:txBody>
        </p:sp>
        <p:sp>
          <p:nvSpPr>
            <p:cNvPr id="38" name="TextBox 14">
              <a:extLst>
                <a:ext uri="{FF2B5EF4-FFF2-40B4-BE49-F238E27FC236}">
                  <a16:creationId xmlns:a16="http://schemas.microsoft.com/office/drawing/2014/main" id="{3665BBD3-FDBA-4B65-BC88-4CCA0ECA49EB}"/>
                </a:ext>
              </a:extLst>
            </p:cNvPr>
            <p:cNvSpPr txBox="1"/>
            <p:nvPr/>
          </p:nvSpPr>
          <p:spPr>
            <a:xfrm>
              <a:off x="592138" y="3941772"/>
              <a:ext cx="2336788" cy="167354"/>
            </a:xfrm>
            <a:prstGeom prst="rect">
              <a:avLst/>
            </a:prstGeom>
            <a:noFill/>
          </p:spPr>
          <p:txBody>
            <a:bodyPr wrap="square" lIns="0" tIns="0" rIns="0" bIns="0" rtlCol="1">
              <a:spAutoFit/>
            </a:bodyPr>
            <a:lstStyle/>
            <a:p>
              <a:pPr defTabSz="914412">
                <a:lnSpc>
                  <a:spcPts val="1734"/>
                </a:lnSpc>
                <a:spcAft>
                  <a:spcPts val="400"/>
                </a:spcAft>
              </a:pPr>
              <a:r>
                <a:rPr lang="zh-CN" altLang="en-US" sz="1467" dirty="0">
                  <a:solidFill>
                    <a:srgbClr val="4B4B4B"/>
                  </a:solidFill>
                  <a:latin typeface="Lato" pitchFamily="34" charset="0"/>
                  <a:ea typeface="Open Sans" pitchFamily="34" charset="0"/>
                  <a:cs typeface="Open Sans" pitchFamily="34" charset="0"/>
                </a:rPr>
                <a:t>新建商品 </a:t>
              </a:r>
              <a:endParaRPr lang="en-US" sz="1467" dirty="0">
                <a:solidFill>
                  <a:srgbClr val="4B4B4B"/>
                </a:solidFill>
                <a:latin typeface="Lato" pitchFamily="34" charset="0"/>
                <a:ea typeface="Open Sans" pitchFamily="34" charset="0"/>
                <a:cs typeface="Open Sans" pitchFamily="34" charset="0"/>
              </a:endParaRPr>
            </a:p>
          </p:txBody>
        </p:sp>
        <p:sp>
          <p:nvSpPr>
            <p:cNvPr id="39" name="TextBox 15">
              <a:extLst>
                <a:ext uri="{FF2B5EF4-FFF2-40B4-BE49-F238E27FC236}">
                  <a16:creationId xmlns:a16="http://schemas.microsoft.com/office/drawing/2014/main" id="{6BAD788A-EC1C-45C7-B2AB-6D395DCC0C7E}"/>
                </a:ext>
              </a:extLst>
            </p:cNvPr>
            <p:cNvSpPr txBox="1"/>
            <p:nvPr/>
          </p:nvSpPr>
          <p:spPr>
            <a:xfrm>
              <a:off x="592138" y="4144644"/>
              <a:ext cx="2336788" cy="295033"/>
            </a:xfrm>
            <a:prstGeom prst="rect">
              <a:avLst/>
            </a:prstGeom>
            <a:noFill/>
          </p:spPr>
          <p:txBody>
            <a:bodyPr wrap="square" lIns="0" tIns="0" rIns="0" bIns="0" rtlCol="1">
              <a:spAutoFit/>
            </a:bodyPr>
            <a:lstStyle/>
            <a:p>
              <a:pPr defTabSz="914412">
                <a:lnSpc>
                  <a:spcPts val="1600"/>
                </a:lnSpc>
                <a:spcAft>
                  <a:spcPts val="400"/>
                </a:spcAft>
              </a:pPr>
              <a:r>
                <a:rPr lang="zh-CN" altLang="en-US" sz="1134" dirty="0">
                  <a:solidFill>
                    <a:srgbClr val="808080"/>
                  </a:solidFill>
                  <a:latin typeface="Lato" pitchFamily="34" charset="0"/>
                  <a:ea typeface="Open Sans" pitchFamily="34" charset="0"/>
                  <a:cs typeface="Open Sans" pitchFamily="34" charset="0"/>
                </a:rPr>
                <a:t>类别为“厂家”的用户可以为某项商品创建其唯一的序列号</a:t>
              </a:r>
              <a:endParaRPr lang="en-US" sz="1134" dirty="0">
                <a:solidFill>
                  <a:srgbClr val="808080"/>
                </a:solidFill>
                <a:latin typeface="Lato" pitchFamily="34" charset="0"/>
                <a:ea typeface="Open Sans" pitchFamily="34" charset="0"/>
                <a:cs typeface="Open Sans" pitchFamily="34" charset="0"/>
              </a:endParaRPr>
            </a:p>
          </p:txBody>
        </p:sp>
        <p:sp>
          <p:nvSpPr>
            <p:cNvPr id="40" name="TextBox 16">
              <a:extLst>
                <a:ext uri="{FF2B5EF4-FFF2-40B4-BE49-F238E27FC236}">
                  <a16:creationId xmlns:a16="http://schemas.microsoft.com/office/drawing/2014/main" id="{0197985A-258E-496B-83C4-AC071E0E29C2}"/>
                </a:ext>
              </a:extLst>
            </p:cNvPr>
            <p:cNvSpPr txBox="1"/>
            <p:nvPr/>
          </p:nvSpPr>
          <p:spPr>
            <a:xfrm>
              <a:off x="592137" y="2905125"/>
              <a:ext cx="1855787" cy="167354"/>
            </a:xfrm>
            <a:prstGeom prst="rect">
              <a:avLst/>
            </a:prstGeom>
            <a:noFill/>
          </p:spPr>
          <p:txBody>
            <a:bodyPr wrap="square" lIns="0" tIns="0" rIns="0" bIns="0" rtlCol="1">
              <a:spAutoFit/>
            </a:bodyPr>
            <a:lstStyle/>
            <a:p>
              <a:pPr defTabSz="914412">
                <a:lnSpc>
                  <a:spcPts val="1734"/>
                </a:lnSpc>
                <a:spcAft>
                  <a:spcPts val="400"/>
                </a:spcAft>
              </a:pPr>
              <a:r>
                <a:rPr lang="zh-CN" altLang="en-US" sz="1467" dirty="0">
                  <a:solidFill>
                    <a:srgbClr val="4B4B4B"/>
                  </a:solidFill>
                  <a:latin typeface="Lato" pitchFamily="34" charset="0"/>
                  <a:ea typeface="Open Sans" pitchFamily="34" charset="0"/>
                  <a:cs typeface="Open Sans" pitchFamily="34" charset="0"/>
                </a:rPr>
                <a:t>查询物流信息 </a:t>
              </a:r>
              <a:endParaRPr lang="en-US" sz="1467" dirty="0">
                <a:solidFill>
                  <a:srgbClr val="4B4B4B"/>
                </a:solidFill>
                <a:latin typeface="Lato" pitchFamily="34" charset="0"/>
                <a:ea typeface="Open Sans" pitchFamily="34" charset="0"/>
                <a:cs typeface="Open Sans" pitchFamily="34" charset="0"/>
              </a:endParaRPr>
            </a:p>
          </p:txBody>
        </p:sp>
        <p:sp>
          <p:nvSpPr>
            <p:cNvPr id="41" name="TextBox 17">
              <a:extLst>
                <a:ext uri="{FF2B5EF4-FFF2-40B4-BE49-F238E27FC236}">
                  <a16:creationId xmlns:a16="http://schemas.microsoft.com/office/drawing/2014/main" id="{660DD880-ECB8-4B0A-96BE-2ACDD7FA8D38}"/>
                </a:ext>
              </a:extLst>
            </p:cNvPr>
            <p:cNvSpPr txBox="1"/>
            <p:nvPr/>
          </p:nvSpPr>
          <p:spPr>
            <a:xfrm>
              <a:off x="592137" y="3107997"/>
              <a:ext cx="1855787" cy="448922"/>
            </a:xfrm>
            <a:prstGeom prst="rect">
              <a:avLst/>
            </a:prstGeom>
            <a:noFill/>
          </p:spPr>
          <p:txBody>
            <a:bodyPr wrap="square" lIns="0" tIns="0" rIns="0" bIns="0" rtlCol="1">
              <a:spAutoFit/>
            </a:bodyPr>
            <a:lstStyle/>
            <a:p>
              <a:pPr defTabSz="914412">
                <a:lnSpc>
                  <a:spcPts val="1600"/>
                </a:lnSpc>
                <a:spcAft>
                  <a:spcPts val="400"/>
                </a:spcAft>
              </a:pPr>
              <a:r>
                <a:rPr lang="zh-CN" altLang="en-US" sz="1134" dirty="0">
                  <a:solidFill>
                    <a:srgbClr val="808080"/>
                  </a:solidFill>
                  <a:latin typeface="Lato" pitchFamily="34" charset="0"/>
                  <a:ea typeface="Open Sans" pitchFamily="34" charset="0"/>
                  <a:cs typeface="Open Sans" pitchFamily="34" charset="0"/>
                </a:rPr>
                <a:t>消费者、厂家和港口这三种用户都能凭借着商品的唯一序列号来查询该商品当前的物流信息 </a:t>
              </a:r>
              <a:endParaRPr lang="en-US" sz="1134" dirty="0">
                <a:solidFill>
                  <a:srgbClr val="808080"/>
                </a:solidFill>
                <a:latin typeface="Lato" pitchFamily="34" charset="0"/>
                <a:ea typeface="Open Sans" pitchFamily="34" charset="0"/>
                <a:cs typeface="Open Sans" pitchFamily="34" charset="0"/>
              </a:endParaRPr>
            </a:p>
          </p:txBody>
        </p:sp>
        <p:sp>
          <p:nvSpPr>
            <p:cNvPr id="42" name="TextBox 18">
              <a:extLst>
                <a:ext uri="{FF2B5EF4-FFF2-40B4-BE49-F238E27FC236}">
                  <a16:creationId xmlns:a16="http://schemas.microsoft.com/office/drawing/2014/main" id="{6C9AD15F-60E1-45A9-A738-3A168123A8F9}"/>
                </a:ext>
              </a:extLst>
            </p:cNvPr>
            <p:cNvSpPr txBox="1"/>
            <p:nvPr/>
          </p:nvSpPr>
          <p:spPr>
            <a:xfrm>
              <a:off x="6215075" y="1878008"/>
              <a:ext cx="2336788" cy="163506"/>
            </a:xfrm>
            <a:prstGeom prst="rect">
              <a:avLst/>
            </a:prstGeom>
            <a:noFill/>
          </p:spPr>
          <p:txBody>
            <a:bodyPr wrap="square" lIns="0" tIns="0" rIns="0" bIns="0" rtlCol="1">
              <a:spAutoFit/>
            </a:bodyPr>
            <a:lstStyle/>
            <a:p>
              <a:pPr defTabSz="914412" fontAlgn="auto">
                <a:lnSpc>
                  <a:spcPts val="1734"/>
                </a:lnSpc>
                <a:spcBef>
                  <a:spcPts val="0"/>
                </a:spcBef>
                <a:spcAft>
                  <a:spcPts val="400"/>
                </a:spcAft>
              </a:pPr>
              <a:r>
                <a:rPr lang="en-US" sz="1467" dirty="0" err="1">
                  <a:solidFill>
                    <a:srgbClr val="4B4B4B"/>
                  </a:solidFill>
                  <a:latin typeface="Lato" pitchFamily="34" charset="0"/>
                  <a:ea typeface="Open Sans" pitchFamily="34" charset="0"/>
                  <a:cs typeface="Open Sans" pitchFamily="34" charset="0"/>
                </a:rPr>
                <a:t>新建物流</a:t>
              </a:r>
              <a:endParaRPr lang="en-US" sz="1467" dirty="0">
                <a:solidFill>
                  <a:srgbClr val="4B4B4B"/>
                </a:solidFill>
                <a:latin typeface="Lato" pitchFamily="34" charset="0"/>
                <a:ea typeface="Open Sans" pitchFamily="34" charset="0"/>
                <a:cs typeface="Open Sans" pitchFamily="34" charset="0"/>
              </a:endParaRPr>
            </a:p>
          </p:txBody>
        </p:sp>
        <p:sp>
          <p:nvSpPr>
            <p:cNvPr id="43" name="TextBox 19">
              <a:extLst>
                <a:ext uri="{FF2B5EF4-FFF2-40B4-BE49-F238E27FC236}">
                  <a16:creationId xmlns:a16="http://schemas.microsoft.com/office/drawing/2014/main" id="{7C036818-59F8-4788-B551-537C09B347F5}"/>
                </a:ext>
              </a:extLst>
            </p:cNvPr>
            <p:cNvSpPr txBox="1"/>
            <p:nvPr/>
          </p:nvSpPr>
          <p:spPr>
            <a:xfrm>
              <a:off x="6215075" y="2080880"/>
              <a:ext cx="2336788" cy="295033"/>
            </a:xfrm>
            <a:prstGeom prst="rect">
              <a:avLst/>
            </a:prstGeom>
            <a:noFill/>
          </p:spPr>
          <p:txBody>
            <a:bodyPr wrap="square" lIns="0" tIns="0" rIns="0" bIns="0" rtlCol="1">
              <a:spAutoFit/>
            </a:bodyPr>
            <a:lstStyle/>
            <a:p>
              <a:pPr defTabSz="914412" fontAlgn="auto">
                <a:lnSpc>
                  <a:spcPts val="1600"/>
                </a:lnSpc>
                <a:spcBef>
                  <a:spcPts val="0"/>
                </a:spcBef>
                <a:spcAft>
                  <a:spcPts val="400"/>
                </a:spcAft>
              </a:pPr>
              <a:r>
                <a:rPr lang="zh-CN" altLang="en-US" sz="1134" dirty="0">
                  <a:solidFill>
                    <a:srgbClr val="808080"/>
                  </a:solidFill>
                  <a:latin typeface="Lato" pitchFamily="34" charset="0"/>
                  <a:ea typeface="Open Sans" pitchFamily="34" charset="0"/>
                  <a:cs typeface="Open Sans" pitchFamily="34" charset="0"/>
                </a:rPr>
                <a:t>类别为“厂家”的用户可以在生产商品序列号之后初始化这件商品的物流信息</a:t>
              </a:r>
              <a:endParaRPr lang="en-US" sz="1134" dirty="0">
                <a:solidFill>
                  <a:srgbClr val="808080"/>
                </a:solidFill>
                <a:latin typeface="Lato" pitchFamily="34" charset="0"/>
                <a:ea typeface="Open Sans" pitchFamily="34" charset="0"/>
                <a:cs typeface="Open Sans" pitchFamily="34" charset="0"/>
              </a:endParaRPr>
            </a:p>
          </p:txBody>
        </p:sp>
        <p:sp>
          <p:nvSpPr>
            <p:cNvPr id="44" name="TextBox 20">
              <a:extLst>
                <a:ext uri="{FF2B5EF4-FFF2-40B4-BE49-F238E27FC236}">
                  <a16:creationId xmlns:a16="http://schemas.microsoft.com/office/drawing/2014/main" id="{EFCCA640-DF4E-4898-BDB7-D0BC50ABEE85}"/>
                </a:ext>
              </a:extLst>
            </p:cNvPr>
            <p:cNvSpPr txBox="1"/>
            <p:nvPr/>
          </p:nvSpPr>
          <p:spPr>
            <a:xfrm>
              <a:off x="6215075" y="3941772"/>
              <a:ext cx="2336788" cy="163506"/>
            </a:xfrm>
            <a:prstGeom prst="rect">
              <a:avLst/>
            </a:prstGeom>
            <a:noFill/>
          </p:spPr>
          <p:txBody>
            <a:bodyPr wrap="square" lIns="0" tIns="0" rIns="0" bIns="0" rtlCol="1">
              <a:spAutoFit/>
            </a:bodyPr>
            <a:lstStyle/>
            <a:p>
              <a:pPr defTabSz="914412" fontAlgn="auto">
                <a:lnSpc>
                  <a:spcPts val="1734"/>
                </a:lnSpc>
                <a:spcBef>
                  <a:spcPts val="0"/>
                </a:spcBef>
                <a:spcAft>
                  <a:spcPts val="400"/>
                </a:spcAft>
              </a:pPr>
              <a:r>
                <a:rPr lang="en-US" sz="1467" dirty="0" err="1">
                  <a:solidFill>
                    <a:srgbClr val="4B4B4B"/>
                  </a:solidFill>
                  <a:latin typeface="Lato" pitchFamily="34" charset="0"/>
                  <a:ea typeface="Open Sans" pitchFamily="34" charset="0"/>
                  <a:cs typeface="Open Sans" pitchFamily="34" charset="0"/>
                </a:rPr>
                <a:t>新建节点</a:t>
              </a:r>
              <a:endParaRPr lang="en-US" sz="1467" dirty="0">
                <a:solidFill>
                  <a:srgbClr val="4B4B4B"/>
                </a:solidFill>
                <a:latin typeface="Lato" pitchFamily="34" charset="0"/>
                <a:ea typeface="Open Sans" pitchFamily="34" charset="0"/>
                <a:cs typeface="Open Sans" pitchFamily="34" charset="0"/>
              </a:endParaRPr>
            </a:p>
          </p:txBody>
        </p:sp>
        <p:sp>
          <p:nvSpPr>
            <p:cNvPr id="45" name="TextBox 21">
              <a:extLst>
                <a:ext uri="{FF2B5EF4-FFF2-40B4-BE49-F238E27FC236}">
                  <a16:creationId xmlns:a16="http://schemas.microsoft.com/office/drawing/2014/main" id="{DC50E4E7-04EC-4DA9-B989-E58E02F058DA}"/>
                </a:ext>
              </a:extLst>
            </p:cNvPr>
            <p:cNvSpPr txBox="1"/>
            <p:nvPr/>
          </p:nvSpPr>
          <p:spPr>
            <a:xfrm>
              <a:off x="6215075" y="4144644"/>
              <a:ext cx="2336788" cy="294023"/>
            </a:xfrm>
            <a:prstGeom prst="rect">
              <a:avLst/>
            </a:prstGeom>
            <a:noFill/>
          </p:spPr>
          <p:txBody>
            <a:bodyPr wrap="square" lIns="0" tIns="0" rIns="0" bIns="0" rtlCol="1">
              <a:spAutoFit/>
            </a:bodyPr>
            <a:lstStyle/>
            <a:p>
              <a:pPr defTabSz="914412" fontAlgn="auto">
                <a:lnSpc>
                  <a:spcPts val="1600"/>
                </a:lnSpc>
                <a:spcBef>
                  <a:spcPts val="0"/>
                </a:spcBef>
                <a:spcAft>
                  <a:spcPts val="400"/>
                </a:spcAft>
              </a:pPr>
              <a:r>
                <a:rPr lang="en-US" sz="1134" dirty="0" err="1">
                  <a:solidFill>
                    <a:srgbClr val="808080"/>
                  </a:solidFill>
                  <a:latin typeface="Lato" pitchFamily="34" charset="0"/>
                  <a:ea typeface="Open Sans" pitchFamily="34" charset="0"/>
                  <a:cs typeface="Open Sans" pitchFamily="34" charset="0"/>
                </a:rPr>
                <a:t>用户类型为</a:t>
              </a:r>
              <a:r>
                <a:rPr lang="zh-CN" altLang="en-US" sz="1134" dirty="0">
                  <a:solidFill>
                    <a:srgbClr val="808080"/>
                  </a:solidFill>
                  <a:latin typeface="Lato" pitchFamily="34" charset="0"/>
                  <a:ea typeface="Open Sans" pitchFamily="34" charset="0"/>
                  <a:cs typeface="Open Sans" pitchFamily="34" charset="0"/>
                </a:rPr>
                <a:t>“港口”的用户，在得到授权之后，可以根据产品的序列号来更新产品的物流信息</a:t>
              </a:r>
              <a:endParaRPr lang="en-US" sz="1134" dirty="0">
                <a:solidFill>
                  <a:srgbClr val="808080"/>
                </a:solidFill>
                <a:latin typeface="Lato" pitchFamily="34" charset="0"/>
                <a:ea typeface="Open Sans" pitchFamily="34" charset="0"/>
                <a:cs typeface="Open Sans" pitchFamily="34" charset="0"/>
              </a:endParaRPr>
            </a:p>
          </p:txBody>
        </p:sp>
        <p:sp>
          <p:nvSpPr>
            <p:cNvPr id="46" name="TextBox 22">
              <a:extLst>
                <a:ext uri="{FF2B5EF4-FFF2-40B4-BE49-F238E27FC236}">
                  <a16:creationId xmlns:a16="http://schemas.microsoft.com/office/drawing/2014/main" id="{319694FF-1049-4726-A55C-AA8937E44541}"/>
                </a:ext>
              </a:extLst>
            </p:cNvPr>
            <p:cNvSpPr txBox="1"/>
            <p:nvPr/>
          </p:nvSpPr>
          <p:spPr>
            <a:xfrm>
              <a:off x="6696076" y="2905125"/>
              <a:ext cx="1855787" cy="365485"/>
            </a:xfrm>
            <a:prstGeom prst="rect">
              <a:avLst/>
            </a:prstGeom>
            <a:noFill/>
          </p:spPr>
          <p:txBody>
            <a:bodyPr wrap="square" lIns="0" tIns="0" rIns="0" bIns="0" rtlCol="1">
              <a:spAutoFit/>
            </a:bodyPr>
            <a:lstStyle/>
            <a:p>
              <a:pPr defTabSz="914412" fontAlgn="auto">
                <a:lnSpc>
                  <a:spcPts val="1734"/>
                </a:lnSpc>
                <a:spcBef>
                  <a:spcPts val="0"/>
                </a:spcBef>
                <a:spcAft>
                  <a:spcPts val="400"/>
                </a:spcAft>
              </a:pPr>
              <a:r>
                <a:rPr lang="en-US" sz="1467" dirty="0" err="1">
                  <a:solidFill>
                    <a:srgbClr val="4B4B4B"/>
                  </a:solidFill>
                  <a:latin typeface="Lato" pitchFamily="34" charset="0"/>
                  <a:ea typeface="Open Sans" pitchFamily="34" charset="0"/>
                  <a:cs typeface="Open Sans" pitchFamily="34" charset="0"/>
                </a:rPr>
                <a:t>授权港口</a:t>
              </a:r>
              <a:endParaRPr lang="en-US" sz="1467" dirty="0">
                <a:solidFill>
                  <a:srgbClr val="4B4B4B"/>
                </a:solidFill>
                <a:latin typeface="Lato" pitchFamily="34" charset="0"/>
                <a:ea typeface="Open Sans" pitchFamily="34" charset="0"/>
                <a:cs typeface="Open Sans" pitchFamily="34" charset="0"/>
              </a:endParaRPr>
            </a:p>
            <a:p>
              <a:pPr defTabSz="914412" fontAlgn="auto">
                <a:lnSpc>
                  <a:spcPts val="1734"/>
                </a:lnSpc>
                <a:spcBef>
                  <a:spcPts val="0"/>
                </a:spcBef>
                <a:spcAft>
                  <a:spcPts val="400"/>
                </a:spcAft>
              </a:pPr>
              <a:endParaRPr lang="en-US" sz="1467" dirty="0">
                <a:solidFill>
                  <a:srgbClr val="4B4B4B"/>
                </a:solidFill>
                <a:latin typeface="Lato" pitchFamily="34" charset="0"/>
                <a:ea typeface="Open Sans" pitchFamily="34" charset="0"/>
                <a:cs typeface="Open Sans" pitchFamily="34" charset="0"/>
              </a:endParaRPr>
            </a:p>
          </p:txBody>
        </p:sp>
        <p:sp>
          <p:nvSpPr>
            <p:cNvPr id="47" name="TextBox 23">
              <a:extLst>
                <a:ext uri="{FF2B5EF4-FFF2-40B4-BE49-F238E27FC236}">
                  <a16:creationId xmlns:a16="http://schemas.microsoft.com/office/drawing/2014/main" id="{D0D86C49-4EE8-4FCE-AB47-8C37D07CC9C8}"/>
                </a:ext>
              </a:extLst>
            </p:cNvPr>
            <p:cNvSpPr txBox="1"/>
            <p:nvPr/>
          </p:nvSpPr>
          <p:spPr>
            <a:xfrm>
              <a:off x="6696076" y="3107997"/>
              <a:ext cx="1855787" cy="447911"/>
            </a:xfrm>
            <a:prstGeom prst="rect">
              <a:avLst/>
            </a:prstGeom>
            <a:noFill/>
          </p:spPr>
          <p:txBody>
            <a:bodyPr wrap="square" lIns="0" tIns="0" rIns="0" bIns="0" rtlCol="1">
              <a:spAutoFit/>
            </a:bodyPr>
            <a:lstStyle/>
            <a:p>
              <a:pPr defTabSz="914412" fontAlgn="auto">
                <a:lnSpc>
                  <a:spcPts val="1600"/>
                </a:lnSpc>
                <a:spcBef>
                  <a:spcPts val="0"/>
                </a:spcBef>
                <a:spcAft>
                  <a:spcPts val="400"/>
                </a:spcAft>
              </a:pPr>
              <a:r>
                <a:rPr lang="zh-CN" altLang="en-US" sz="1134" dirty="0">
                  <a:solidFill>
                    <a:srgbClr val="808080"/>
                  </a:solidFill>
                  <a:latin typeface="Lato" pitchFamily="34" charset="0"/>
                  <a:ea typeface="Open Sans" pitchFamily="34" charset="0"/>
                  <a:cs typeface="Open Sans" pitchFamily="34" charset="0"/>
                </a:rPr>
                <a:t>类别为“厂家”的用户可以在生产商品序列号之后，给相应的港口类型的用户增加修改产品物流的权限</a:t>
              </a:r>
              <a:endParaRPr lang="en-US" sz="1134" dirty="0">
                <a:solidFill>
                  <a:srgbClr val="808080"/>
                </a:solidFill>
                <a:latin typeface="Lato" pitchFamily="34" charset="0"/>
                <a:ea typeface="Open Sans" pitchFamily="34" charset="0"/>
                <a:cs typeface="Open Sans" pitchFamily="34" charset="0"/>
              </a:endParaRPr>
            </a:p>
          </p:txBody>
        </p:sp>
        <p:sp>
          <p:nvSpPr>
            <p:cNvPr id="48" name="TextBox 24">
              <a:extLst>
                <a:ext uri="{FF2B5EF4-FFF2-40B4-BE49-F238E27FC236}">
                  <a16:creationId xmlns:a16="http://schemas.microsoft.com/office/drawing/2014/main" id="{04710B44-4537-4D29-9AE7-771F69F959E5}"/>
                </a:ext>
              </a:extLst>
            </p:cNvPr>
            <p:cNvSpPr txBox="1"/>
            <p:nvPr/>
          </p:nvSpPr>
          <p:spPr>
            <a:xfrm>
              <a:off x="4179091" y="2652901"/>
              <a:ext cx="785818" cy="430983"/>
            </a:xfrm>
            <a:prstGeom prst="rect">
              <a:avLst/>
            </a:prstGeom>
            <a:noFill/>
          </p:spPr>
          <p:txBody>
            <a:bodyPr wrap="square" lIns="0" tIns="0" rIns="0" bIns="0" rtlCol="1">
              <a:spAutoFit/>
            </a:bodyPr>
            <a:lstStyle/>
            <a:p>
              <a:pPr algn="ctr" defTabSz="914412" fontAlgn="auto">
                <a:spcBef>
                  <a:spcPts val="0"/>
                </a:spcBef>
                <a:spcAft>
                  <a:spcPts val="0"/>
                </a:spcAft>
              </a:pPr>
              <a:endParaRPr lang="ar-SA" sz="3734" dirty="0">
                <a:solidFill>
                  <a:srgbClr val="FFFFFF"/>
                </a:solidFill>
                <a:latin typeface="Source Sans Pro Light" pitchFamily="34" charset="0"/>
                <a:ea typeface="+mn-ea"/>
              </a:endParaRPr>
            </a:p>
          </p:txBody>
        </p:sp>
        <p:sp>
          <p:nvSpPr>
            <p:cNvPr id="49" name="TextBox 25">
              <a:extLst>
                <a:ext uri="{FF2B5EF4-FFF2-40B4-BE49-F238E27FC236}">
                  <a16:creationId xmlns:a16="http://schemas.microsoft.com/office/drawing/2014/main" id="{C335F38B-BE31-4362-9EF9-0A97FF78D043}"/>
                </a:ext>
              </a:extLst>
            </p:cNvPr>
            <p:cNvSpPr txBox="1"/>
            <p:nvPr/>
          </p:nvSpPr>
          <p:spPr>
            <a:xfrm>
              <a:off x="3837368" y="3089859"/>
              <a:ext cx="1469261" cy="172115"/>
            </a:xfrm>
            <a:prstGeom prst="rect">
              <a:avLst/>
            </a:prstGeom>
            <a:noFill/>
          </p:spPr>
          <p:txBody>
            <a:bodyPr wrap="square" lIns="0" tIns="0" rIns="0" bIns="0" rtlCol="1">
              <a:spAutoFit/>
            </a:bodyPr>
            <a:lstStyle/>
            <a:p>
              <a:pPr algn="ctr" defTabSz="914412" fontAlgn="auto">
                <a:lnSpc>
                  <a:spcPts val="1600"/>
                </a:lnSpc>
                <a:spcBef>
                  <a:spcPts val="0"/>
                </a:spcBef>
                <a:spcAft>
                  <a:spcPts val="400"/>
                </a:spcAft>
              </a:pPr>
              <a:r>
                <a:rPr lang="en-US" sz="2500" dirty="0" err="1">
                  <a:solidFill>
                    <a:srgbClr val="FFFFFF"/>
                  </a:solidFill>
                  <a:latin typeface="Lato" pitchFamily="34" charset="0"/>
                  <a:ea typeface="Open Sans" pitchFamily="34" charset="0"/>
                  <a:cs typeface="Open Sans" pitchFamily="34" charset="0"/>
                </a:rPr>
                <a:t>用例场景分析</a:t>
              </a:r>
              <a:endParaRPr lang="en-US" sz="2500" dirty="0">
                <a:solidFill>
                  <a:srgbClr val="FFFFFF"/>
                </a:solidFill>
                <a:latin typeface="Lato" pitchFamily="34" charset="0"/>
                <a:ea typeface="Open Sans" pitchFamily="34" charset="0"/>
                <a:cs typeface="Open Sans" pitchFamily="34" charset="0"/>
              </a:endParaRPr>
            </a:p>
          </p:txBody>
        </p:sp>
        <p:sp>
          <p:nvSpPr>
            <p:cNvPr id="50" name="Freeform 46">
              <a:extLst>
                <a:ext uri="{FF2B5EF4-FFF2-40B4-BE49-F238E27FC236}">
                  <a16:creationId xmlns:a16="http://schemas.microsoft.com/office/drawing/2014/main" id="{89D902B8-6D1F-4DDA-AB07-B9251C04A088}"/>
                </a:ext>
              </a:extLst>
            </p:cNvPr>
            <p:cNvSpPr>
              <a:spLocks noEditPoints="1"/>
            </p:cNvSpPr>
            <p:nvPr/>
          </p:nvSpPr>
          <p:spPr bwMode="auto">
            <a:xfrm>
              <a:off x="3480591" y="1957562"/>
              <a:ext cx="296561" cy="296561"/>
            </a:xfrm>
            <a:custGeom>
              <a:avLst/>
              <a:gdLst/>
              <a:ahLst/>
              <a:cxnLst>
                <a:cxn ang="0">
                  <a:pos x="205" y="144"/>
                </a:cxn>
                <a:cxn ang="0">
                  <a:pos x="186" y="178"/>
                </a:cxn>
                <a:cxn ang="0">
                  <a:pos x="233" y="203"/>
                </a:cxn>
                <a:cxn ang="0">
                  <a:pos x="324" y="303"/>
                </a:cxn>
                <a:cxn ang="0">
                  <a:pos x="318" y="317"/>
                </a:cxn>
                <a:cxn ang="0">
                  <a:pos x="300" y="323"/>
                </a:cxn>
                <a:cxn ang="0">
                  <a:pos x="201" y="229"/>
                </a:cxn>
                <a:cxn ang="0">
                  <a:pos x="200" y="207"/>
                </a:cxn>
                <a:cxn ang="0">
                  <a:pos x="162" y="197"/>
                </a:cxn>
                <a:cxn ang="0">
                  <a:pos x="106" y="212"/>
                </a:cxn>
                <a:cxn ang="0">
                  <a:pos x="57" y="200"/>
                </a:cxn>
                <a:cxn ang="0">
                  <a:pos x="18" y="165"/>
                </a:cxn>
                <a:cxn ang="0">
                  <a:pos x="0" y="106"/>
                </a:cxn>
                <a:cxn ang="0">
                  <a:pos x="12" y="56"/>
                </a:cxn>
                <a:cxn ang="0">
                  <a:pos x="48" y="18"/>
                </a:cxn>
                <a:cxn ang="0">
                  <a:pos x="106" y="0"/>
                </a:cxn>
                <a:cxn ang="0">
                  <a:pos x="156" y="12"/>
                </a:cxn>
                <a:cxn ang="0">
                  <a:pos x="195" y="47"/>
                </a:cxn>
                <a:cxn ang="0">
                  <a:pos x="213" y="106"/>
                </a:cxn>
                <a:cxn ang="0">
                  <a:pos x="198" y="78"/>
                </a:cxn>
                <a:cxn ang="0">
                  <a:pos x="174" y="38"/>
                </a:cxn>
                <a:cxn ang="0">
                  <a:pos x="125" y="12"/>
                </a:cxn>
                <a:cxn ang="0">
                  <a:pos x="78" y="14"/>
                </a:cxn>
                <a:cxn ang="0">
                  <a:pos x="38" y="38"/>
                </a:cxn>
                <a:cxn ang="0">
                  <a:pos x="12" y="87"/>
                </a:cxn>
                <a:cxn ang="0">
                  <a:pos x="14" y="134"/>
                </a:cxn>
                <a:cxn ang="0">
                  <a:pos x="38" y="174"/>
                </a:cxn>
                <a:cxn ang="0">
                  <a:pos x="87" y="200"/>
                </a:cxn>
                <a:cxn ang="0">
                  <a:pos x="135" y="198"/>
                </a:cxn>
                <a:cxn ang="0">
                  <a:pos x="174" y="174"/>
                </a:cxn>
                <a:cxn ang="0">
                  <a:pos x="201" y="125"/>
                </a:cxn>
                <a:cxn ang="0">
                  <a:pos x="182" y="114"/>
                </a:cxn>
                <a:cxn ang="0">
                  <a:pos x="166" y="154"/>
                </a:cxn>
                <a:cxn ang="0">
                  <a:pos x="136" y="177"/>
                </a:cxn>
                <a:cxn ang="0">
                  <a:pos x="99" y="182"/>
                </a:cxn>
                <a:cxn ang="0">
                  <a:pos x="59" y="165"/>
                </a:cxn>
                <a:cxn ang="0">
                  <a:pos x="36" y="135"/>
                </a:cxn>
                <a:cxn ang="0">
                  <a:pos x="31" y="99"/>
                </a:cxn>
                <a:cxn ang="0">
                  <a:pos x="48" y="58"/>
                </a:cxn>
                <a:cxn ang="0">
                  <a:pos x="77" y="36"/>
                </a:cxn>
                <a:cxn ang="0">
                  <a:pos x="114" y="31"/>
                </a:cxn>
                <a:cxn ang="0">
                  <a:pos x="155" y="47"/>
                </a:cxn>
                <a:cxn ang="0">
                  <a:pos x="177" y="76"/>
                </a:cxn>
                <a:cxn ang="0">
                  <a:pos x="172" y="106"/>
                </a:cxn>
                <a:cxn ang="0">
                  <a:pos x="165" y="75"/>
                </a:cxn>
                <a:cxn ang="0">
                  <a:pos x="143" y="51"/>
                </a:cxn>
                <a:cxn ang="0">
                  <a:pos x="106" y="40"/>
                </a:cxn>
                <a:cxn ang="0">
                  <a:pos x="76" y="48"/>
                </a:cxn>
                <a:cxn ang="0">
                  <a:pos x="52" y="69"/>
                </a:cxn>
                <a:cxn ang="0">
                  <a:pos x="40" y="106"/>
                </a:cxn>
                <a:cxn ang="0">
                  <a:pos x="49" y="137"/>
                </a:cxn>
                <a:cxn ang="0">
                  <a:pos x="70" y="160"/>
                </a:cxn>
                <a:cxn ang="0">
                  <a:pos x="106" y="172"/>
                </a:cxn>
                <a:cxn ang="0">
                  <a:pos x="138" y="165"/>
                </a:cxn>
                <a:cxn ang="0">
                  <a:pos x="162" y="142"/>
                </a:cxn>
                <a:cxn ang="0">
                  <a:pos x="172" y="106"/>
                </a:cxn>
                <a:cxn ang="0">
                  <a:pos x="211" y="210"/>
                </a:cxn>
                <a:cxn ang="0">
                  <a:pos x="297" y="310"/>
                </a:cxn>
                <a:cxn ang="0">
                  <a:pos x="311" y="310"/>
                </a:cxn>
                <a:cxn ang="0">
                  <a:pos x="311" y="296"/>
                </a:cxn>
              </a:cxnLst>
              <a:rect l="0" t="0" r="r" b="b"/>
              <a:pathLst>
                <a:path w="324" h="323">
                  <a:moveTo>
                    <a:pt x="213" y="106"/>
                  </a:moveTo>
                  <a:lnTo>
                    <a:pt x="213" y="106"/>
                  </a:lnTo>
                  <a:lnTo>
                    <a:pt x="213" y="116"/>
                  </a:lnTo>
                  <a:lnTo>
                    <a:pt x="212" y="126"/>
                  </a:lnTo>
                  <a:lnTo>
                    <a:pt x="208" y="135"/>
                  </a:lnTo>
                  <a:lnTo>
                    <a:pt x="205" y="144"/>
                  </a:lnTo>
                  <a:lnTo>
                    <a:pt x="202" y="153"/>
                  </a:lnTo>
                  <a:lnTo>
                    <a:pt x="197" y="161"/>
                  </a:lnTo>
                  <a:lnTo>
                    <a:pt x="191" y="170"/>
                  </a:lnTo>
                  <a:lnTo>
                    <a:pt x="185" y="178"/>
                  </a:lnTo>
                  <a:lnTo>
                    <a:pt x="185" y="178"/>
                  </a:lnTo>
                  <a:lnTo>
                    <a:pt x="186" y="178"/>
                  </a:lnTo>
                  <a:lnTo>
                    <a:pt x="207" y="200"/>
                  </a:lnTo>
                  <a:lnTo>
                    <a:pt x="207" y="200"/>
                  </a:lnTo>
                  <a:lnTo>
                    <a:pt x="215" y="198"/>
                  </a:lnTo>
                  <a:lnTo>
                    <a:pt x="221" y="197"/>
                  </a:lnTo>
                  <a:lnTo>
                    <a:pt x="227" y="199"/>
                  </a:lnTo>
                  <a:lnTo>
                    <a:pt x="233" y="203"/>
                  </a:lnTo>
                  <a:lnTo>
                    <a:pt x="319" y="289"/>
                  </a:lnTo>
                  <a:lnTo>
                    <a:pt x="319" y="289"/>
                  </a:lnTo>
                  <a:lnTo>
                    <a:pt x="321" y="292"/>
                  </a:lnTo>
                  <a:lnTo>
                    <a:pt x="323" y="296"/>
                  </a:lnTo>
                  <a:lnTo>
                    <a:pt x="324" y="299"/>
                  </a:lnTo>
                  <a:lnTo>
                    <a:pt x="324" y="303"/>
                  </a:lnTo>
                  <a:lnTo>
                    <a:pt x="324" y="303"/>
                  </a:lnTo>
                  <a:lnTo>
                    <a:pt x="324" y="307"/>
                  </a:lnTo>
                  <a:lnTo>
                    <a:pt x="323" y="311"/>
                  </a:lnTo>
                  <a:lnTo>
                    <a:pt x="321" y="314"/>
                  </a:lnTo>
                  <a:lnTo>
                    <a:pt x="318" y="317"/>
                  </a:lnTo>
                  <a:lnTo>
                    <a:pt x="318" y="317"/>
                  </a:lnTo>
                  <a:lnTo>
                    <a:pt x="315" y="320"/>
                  </a:lnTo>
                  <a:lnTo>
                    <a:pt x="312" y="322"/>
                  </a:lnTo>
                  <a:lnTo>
                    <a:pt x="308" y="323"/>
                  </a:lnTo>
                  <a:lnTo>
                    <a:pt x="304" y="323"/>
                  </a:lnTo>
                  <a:lnTo>
                    <a:pt x="304" y="323"/>
                  </a:lnTo>
                  <a:lnTo>
                    <a:pt x="300" y="323"/>
                  </a:lnTo>
                  <a:lnTo>
                    <a:pt x="297" y="322"/>
                  </a:lnTo>
                  <a:lnTo>
                    <a:pt x="292" y="320"/>
                  </a:lnTo>
                  <a:lnTo>
                    <a:pt x="289" y="318"/>
                  </a:lnTo>
                  <a:lnTo>
                    <a:pt x="204" y="232"/>
                  </a:lnTo>
                  <a:lnTo>
                    <a:pt x="204" y="232"/>
                  </a:lnTo>
                  <a:lnTo>
                    <a:pt x="201" y="229"/>
                  </a:lnTo>
                  <a:lnTo>
                    <a:pt x="199" y="225"/>
                  </a:lnTo>
                  <a:lnTo>
                    <a:pt x="198" y="221"/>
                  </a:lnTo>
                  <a:lnTo>
                    <a:pt x="197" y="217"/>
                  </a:lnTo>
                  <a:lnTo>
                    <a:pt x="197" y="217"/>
                  </a:lnTo>
                  <a:lnTo>
                    <a:pt x="198" y="212"/>
                  </a:lnTo>
                  <a:lnTo>
                    <a:pt x="200" y="207"/>
                  </a:lnTo>
                  <a:lnTo>
                    <a:pt x="179" y="186"/>
                  </a:lnTo>
                  <a:lnTo>
                    <a:pt x="179" y="186"/>
                  </a:lnTo>
                  <a:lnTo>
                    <a:pt x="178" y="185"/>
                  </a:lnTo>
                  <a:lnTo>
                    <a:pt x="178" y="185"/>
                  </a:lnTo>
                  <a:lnTo>
                    <a:pt x="170" y="191"/>
                  </a:lnTo>
                  <a:lnTo>
                    <a:pt x="162" y="197"/>
                  </a:lnTo>
                  <a:lnTo>
                    <a:pt x="154" y="201"/>
                  </a:lnTo>
                  <a:lnTo>
                    <a:pt x="145" y="205"/>
                  </a:lnTo>
                  <a:lnTo>
                    <a:pt x="136" y="208"/>
                  </a:lnTo>
                  <a:lnTo>
                    <a:pt x="127" y="210"/>
                  </a:lnTo>
                  <a:lnTo>
                    <a:pt x="116" y="212"/>
                  </a:lnTo>
                  <a:lnTo>
                    <a:pt x="106" y="212"/>
                  </a:lnTo>
                  <a:lnTo>
                    <a:pt x="106" y="212"/>
                  </a:lnTo>
                  <a:lnTo>
                    <a:pt x="96" y="212"/>
                  </a:lnTo>
                  <a:lnTo>
                    <a:pt x="85" y="210"/>
                  </a:lnTo>
                  <a:lnTo>
                    <a:pt x="76" y="208"/>
                  </a:lnTo>
                  <a:lnTo>
                    <a:pt x="66" y="204"/>
                  </a:lnTo>
                  <a:lnTo>
                    <a:pt x="57" y="200"/>
                  </a:lnTo>
                  <a:lnTo>
                    <a:pt x="48" y="195"/>
                  </a:lnTo>
                  <a:lnTo>
                    <a:pt x="39" y="188"/>
                  </a:lnTo>
                  <a:lnTo>
                    <a:pt x="31" y="181"/>
                  </a:lnTo>
                  <a:lnTo>
                    <a:pt x="31" y="181"/>
                  </a:lnTo>
                  <a:lnTo>
                    <a:pt x="24" y="173"/>
                  </a:lnTo>
                  <a:lnTo>
                    <a:pt x="18" y="165"/>
                  </a:lnTo>
                  <a:lnTo>
                    <a:pt x="12" y="155"/>
                  </a:lnTo>
                  <a:lnTo>
                    <a:pt x="8" y="146"/>
                  </a:lnTo>
                  <a:lnTo>
                    <a:pt x="5" y="137"/>
                  </a:lnTo>
                  <a:lnTo>
                    <a:pt x="2" y="127"/>
                  </a:lnTo>
                  <a:lnTo>
                    <a:pt x="1" y="117"/>
                  </a:lnTo>
                  <a:lnTo>
                    <a:pt x="0" y="106"/>
                  </a:lnTo>
                  <a:lnTo>
                    <a:pt x="0" y="106"/>
                  </a:lnTo>
                  <a:lnTo>
                    <a:pt x="1" y="96"/>
                  </a:lnTo>
                  <a:lnTo>
                    <a:pt x="2" y="85"/>
                  </a:lnTo>
                  <a:lnTo>
                    <a:pt x="5" y="75"/>
                  </a:lnTo>
                  <a:lnTo>
                    <a:pt x="8" y="65"/>
                  </a:lnTo>
                  <a:lnTo>
                    <a:pt x="12" y="56"/>
                  </a:lnTo>
                  <a:lnTo>
                    <a:pt x="18" y="47"/>
                  </a:lnTo>
                  <a:lnTo>
                    <a:pt x="24" y="39"/>
                  </a:lnTo>
                  <a:lnTo>
                    <a:pt x="31" y="31"/>
                  </a:lnTo>
                  <a:lnTo>
                    <a:pt x="31" y="31"/>
                  </a:lnTo>
                  <a:lnTo>
                    <a:pt x="39" y="24"/>
                  </a:lnTo>
                  <a:lnTo>
                    <a:pt x="48" y="18"/>
                  </a:lnTo>
                  <a:lnTo>
                    <a:pt x="57" y="12"/>
                  </a:lnTo>
                  <a:lnTo>
                    <a:pt x="66" y="8"/>
                  </a:lnTo>
                  <a:lnTo>
                    <a:pt x="76" y="5"/>
                  </a:lnTo>
                  <a:lnTo>
                    <a:pt x="85" y="2"/>
                  </a:lnTo>
                  <a:lnTo>
                    <a:pt x="96" y="1"/>
                  </a:lnTo>
                  <a:lnTo>
                    <a:pt x="106" y="0"/>
                  </a:lnTo>
                  <a:lnTo>
                    <a:pt x="106" y="0"/>
                  </a:lnTo>
                  <a:lnTo>
                    <a:pt x="117" y="1"/>
                  </a:lnTo>
                  <a:lnTo>
                    <a:pt x="128" y="2"/>
                  </a:lnTo>
                  <a:lnTo>
                    <a:pt x="138" y="5"/>
                  </a:lnTo>
                  <a:lnTo>
                    <a:pt x="147" y="8"/>
                  </a:lnTo>
                  <a:lnTo>
                    <a:pt x="156" y="12"/>
                  </a:lnTo>
                  <a:lnTo>
                    <a:pt x="165" y="18"/>
                  </a:lnTo>
                  <a:lnTo>
                    <a:pt x="173" y="24"/>
                  </a:lnTo>
                  <a:lnTo>
                    <a:pt x="181" y="31"/>
                  </a:lnTo>
                  <a:lnTo>
                    <a:pt x="181" y="31"/>
                  </a:lnTo>
                  <a:lnTo>
                    <a:pt x="189" y="39"/>
                  </a:lnTo>
                  <a:lnTo>
                    <a:pt x="195" y="47"/>
                  </a:lnTo>
                  <a:lnTo>
                    <a:pt x="200" y="56"/>
                  </a:lnTo>
                  <a:lnTo>
                    <a:pt x="205" y="65"/>
                  </a:lnTo>
                  <a:lnTo>
                    <a:pt x="208" y="75"/>
                  </a:lnTo>
                  <a:lnTo>
                    <a:pt x="211" y="85"/>
                  </a:lnTo>
                  <a:lnTo>
                    <a:pt x="213" y="96"/>
                  </a:lnTo>
                  <a:lnTo>
                    <a:pt x="213" y="106"/>
                  </a:lnTo>
                  <a:lnTo>
                    <a:pt x="213" y="106"/>
                  </a:lnTo>
                  <a:close/>
                  <a:moveTo>
                    <a:pt x="202" y="106"/>
                  </a:moveTo>
                  <a:lnTo>
                    <a:pt x="202" y="106"/>
                  </a:lnTo>
                  <a:lnTo>
                    <a:pt x="202" y="97"/>
                  </a:lnTo>
                  <a:lnTo>
                    <a:pt x="201" y="87"/>
                  </a:lnTo>
                  <a:lnTo>
                    <a:pt x="198" y="78"/>
                  </a:lnTo>
                  <a:lnTo>
                    <a:pt x="195" y="69"/>
                  </a:lnTo>
                  <a:lnTo>
                    <a:pt x="191" y="60"/>
                  </a:lnTo>
                  <a:lnTo>
                    <a:pt x="187" y="53"/>
                  </a:lnTo>
                  <a:lnTo>
                    <a:pt x="181" y="45"/>
                  </a:lnTo>
                  <a:lnTo>
                    <a:pt x="174" y="38"/>
                  </a:lnTo>
                  <a:lnTo>
                    <a:pt x="174" y="38"/>
                  </a:lnTo>
                  <a:lnTo>
                    <a:pt x="167" y="31"/>
                  </a:lnTo>
                  <a:lnTo>
                    <a:pt x="160" y="26"/>
                  </a:lnTo>
                  <a:lnTo>
                    <a:pt x="152" y="21"/>
                  </a:lnTo>
                  <a:lnTo>
                    <a:pt x="144" y="17"/>
                  </a:lnTo>
                  <a:lnTo>
                    <a:pt x="135" y="14"/>
                  </a:lnTo>
                  <a:lnTo>
                    <a:pt x="125" y="12"/>
                  </a:lnTo>
                  <a:lnTo>
                    <a:pt x="116" y="11"/>
                  </a:lnTo>
                  <a:lnTo>
                    <a:pt x="106" y="10"/>
                  </a:lnTo>
                  <a:lnTo>
                    <a:pt x="106" y="10"/>
                  </a:lnTo>
                  <a:lnTo>
                    <a:pt x="97" y="11"/>
                  </a:lnTo>
                  <a:lnTo>
                    <a:pt x="87" y="12"/>
                  </a:lnTo>
                  <a:lnTo>
                    <a:pt x="78" y="14"/>
                  </a:lnTo>
                  <a:lnTo>
                    <a:pt x="70" y="17"/>
                  </a:lnTo>
                  <a:lnTo>
                    <a:pt x="62" y="21"/>
                  </a:lnTo>
                  <a:lnTo>
                    <a:pt x="54" y="26"/>
                  </a:lnTo>
                  <a:lnTo>
                    <a:pt x="46" y="31"/>
                  </a:lnTo>
                  <a:lnTo>
                    <a:pt x="38" y="38"/>
                  </a:lnTo>
                  <a:lnTo>
                    <a:pt x="38" y="38"/>
                  </a:lnTo>
                  <a:lnTo>
                    <a:pt x="32" y="45"/>
                  </a:lnTo>
                  <a:lnTo>
                    <a:pt x="26" y="53"/>
                  </a:lnTo>
                  <a:lnTo>
                    <a:pt x="21" y="60"/>
                  </a:lnTo>
                  <a:lnTo>
                    <a:pt x="17" y="69"/>
                  </a:lnTo>
                  <a:lnTo>
                    <a:pt x="14" y="78"/>
                  </a:lnTo>
                  <a:lnTo>
                    <a:pt x="12" y="87"/>
                  </a:lnTo>
                  <a:lnTo>
                    <a:pt x="11" y="97"/>
                  </a:lnTo>
                  <a:lnTo>
                    <a:pt x="10" y="106"/>
                  </a:lnTo>
                  <a:lnTo>
                    <a:pt x="10" y="106"/>
                  </a:lnTo>
                  <a:lnTo>
                    <a:pt x="11" y="116"/>
                  </a:lnTo>
                  <a:lnTo>
                    <a:pt x="12" y="125"/>
                  </a:lnTo>
                  <a:lnTo>
                    <a:pt x="14" y="134"/>
                  </a:lnTo>
                  <a:lnTo>
                    <a:pt x="17" y="143"/>
                  </a:lnTo>
                  <a:lnTo>
                    <a:pt x="21" y="151"/>
                  </a:lnTo>
                  <a:lnTo>
                    <a:pt x="26" y="159"/>
                  </a:lnTo>
                  <a:lnTo>
                    <a:pt x="32" y="167"/>
                  </a:lnTo>
                  <a:lnTo>
                    <a:pt x="38" y="174"/>
                  </a:lnTo>
                  <a:lnTo>
                    <a:pt x="38" y="174"/>
                  </a:lnTo>
                  <a:lnTo>
                    <a:pt x="46" y="181"/>
                  </a:lnTo>
                  <a:lnTo>
                    <a:pt x="54" y="187"/>
                  </a:lnTo>
                  <a:lnTo>
                    <a:pt x="62" y="191"/>
                  </a:lnTo>
                  <a:lnTo>
                    <a:pt x="70" y="195"/>
                  </a:lnTo>
                  <a:lnTo>
                    <a:pt x="78" y="198"/>
                  </a:lnTo>
                  <a:lnTo>
                    <a:pt x="87" y="200"/>
                  </a:lnTo>
                  <a:lnTo>
                    <a:pt x="97" y="202"/>
                  </a:lnTo>
                  <a:lnTo>
                    <a:pt x="106" y="202"/>
                  </a:lnTo>
                  <a:lnTo>
                    <a:pt x="106" y="202"/>
                  </a:lnTo>
                  <a:lnTo>
                    <a:pt x="116" y="202"/>
                  </a:lnTo>
                  <a:lnTo>
                    <a:pt x="125" y="200"/>
                  </a:lnTo>
                  <a:lnTo>
                    <a:pt x="135" y="198"/>
                  </a:lnTo>
                  <a:lnTo>
                    <a:pt x="144" y="195"/>
                  </a:lnTo>
                  <a:lnTo>
                    <a:pt x="152" y="191"/>
                  </a:lnTo>
                  <a:lnTo>
                    <a:pt x="160" y="187"/>
                  </a:lnTo>
                  <a:lnTo>
                    <a:pt x="167" y="181"/>
                  </a:lnTo>
                  <a:lnTo>
                    <a:pt x="174" y="174"/>
                  </a:lnTo>
                  <a:lnTo>
                    <a:pt x="174" y="174"/>
                  </a:lnTo>
                  <a:lnTo>
                    <a:pt x="181" y="167"/>
                  </a:lnTo>
                  <a:lnTo>
                    <a:pt x="187" y="159"/>
                  </a:lnTo>
                  <a:lnTo>
                    <a:pt x="191" y="151"/>
                  </a:lnTo>
                  <a:lnTo>
                    <a:pt x="195" y="143"/>
                  </a:lnTo>
                  <a:lnTo>
                    <a:pt x="198" y="134"/>
                  </a:lnTo>
                  <a:lnTo>
                    <a:pt x="201" y="125"/>
                  </a:lnTo>
                  <a:lnTo>
                    <a:pt x="202" y="116"/>
                  </a:lnTo>
                  <a:lnTo>
                    <a:pt x="202" y="106"/>
                  </a:lnTo>
                  <a:lnTo>
                    <a:pt x="202" y="106"/>
                  </a:lnTo>
                  <a:close/>
                  <a:moveTo>
                    <a:pt x="182" y="106"/>
                  </a:moveTo>
                  <a:lnTo>
                    <a:pt x="182" y="106"/>
                  </a:lnTo>
                  <a:lnTo>
                    <a:pt x="182" y="114"/>
                  </a:lnTo>
                  <a:lnTo>
                    <a:pt x="181" y="121"/>
                  </a:lnTo>
                  <a:lnTo>
                    <a:pt x="179" y="128"/>
                  </a:lnTo>
                  <a:lnTo>
                    <a:pt x="177" y="135"/>
                  </a:lnTo>
                  <a:lnTo>
                    <a:pt x="174" y="142"/>
                  </a:lnTo>
                  <a:lnTo>
                    <a:pt x="170" y="148"/>
                  </a:lnTo>
                  <a:lnTo>
                    <a:pt x="166" y="154"/>
                  </a:lnTo>
                  <a:lnTo>
                    <a:pt x="160" y="159"/>
                  </a:lnTo>
                  <a:lnTo>
                    <a:pt x="160" y="159"/>
                  </a:lnTo>
                  <a:lnTo>
                    <a:pt x="155" y="165"/>
                  </a:lnTo>
                  <a:lnTo>
                    <a:pt x="149" y="170"/>
                  </a:lnTo>
                  <a:lnTo>
                    <a:pt x="143" y="174"/>
                  </a:lnTo>
                  <a:lnTo>
                    <a:pt x="136" y="177"/>
                  </a:lnTo>
                  <a:lnTo>
                    <a:pt x="129" y="179"/>
                  </a:lnTo>
                  <a:lnTo>
                    <a:pt x="121" y="181"/>
                  </a:lnTo>
                  <a:lnTo>
                    <a:pt x="114" y="182"/>
                  </a:lnTo>
                  <a:lnTo>
                    <a:pt x="106" y="182"/>
                  </a:lnTo>
                  <a:lnTo>
                    <a:pt x="106" y="182"/>
                  </a:lnTo>
                  <a:lnTo>
                    <a:pt x="99" y="182"/>
                  </a:lnTo>
                  <a:lnTo>
                    <a:pt x="91" y="181"/>
                  </a:lnTo>
                  <a:lnTo>
                    <a:pt x="84" y="179"/>
                  </a:lnTo>
                  <a:lnTo>
                    <a:pt x="77" y="177"/>
                  </a:lnTo>
                  <a:lnTo>
                    <a:pt x="71" y="174"/>
                  </a:lnTo>
                  <a:lnTo>
                    <a:pt x="65" y="170"/>
                  </a:lnTo>
                  <a:lnTo>
                    <a:pt x="59" y="165"/>
                  </a:lnTo>
                  <a:lnTo>
                    <a:pt x="53" y="159"/>
                  </a:lnTo>
                  <a:lnTo>
                    <a:pt x="53" y="159"/>
                  </a:lnTo>
                  <a:lnTo>
                    <a:pt x="48" y="154"/>
                  </a:lnTo>
                  <a:lnTo>
                    <a:pt x="44" y="148"/>
                  </a:lnTo>
                  <a:lnTo>
                    <a:pt x="39" y="142"/>
                  </a:lnTo>
                  <a:lnTo>
                    <a:pt x="36" y="135"/>
                  </a:lnTo>
                  <a:lnTo>
                    <a:pt x="33" y="128"/>
                  </a:lnTo>
                  <a:lnTo>
                    <a:pt x="32" y="121"/>
                  </a:lnTo>
                  <a:lnTo>
                    <a:pt x="31" y="114"/>
                  </a:lnTo>
                  <a:lnTo>
                    <a:pt x="30" y="106"/>
                  </a:lnTo>
                  <a:lnTo>
                    <a:pt x="30" y="106"/>
                  </a:lnTo>
                  <a:lnTo>
                    <a:pt x="31" y="99"/>
                  </a:lnTo>
                  <a:lnTo>
                    <a:pt x="32" y="91"/>
                  </a:lnTo>
                  <a:lnTo>
                    <a:pt x="33" y="84"/>
                  </a:lnTo>
                  <a:lnTo>
                    <a:pt x="36" y="76"/>
                  </a:lnTo>
                  <a:lnTo>
                    <a:pt x="39" y="70"/>
                  </a:lnTo>
                  <a:lnTo>
                    <a:pt x="44" y="64"/>
                  </a:lnTo>
                  <a:lnTo>
                    <a:pt x="48" y="58"/>
                  </a:lnTo>
                  <a:lnTo>
                    <a:pt x="53" y="52"/>
                  </a:lnTo>
                  <a:lnTo>
                    <a:pt x="53" y="52"/>
                  </a:lnTo>
                  <a:lnTo>
                    <a:pt x="59" y="47"/>
                  </a:lnTo>
                  <a:lnTo>
                    <a:pt x="65" y="42"/>
                  </a:lnTo>
                  <a:lnTo>
                    <a:pt x="71" y="39"/>
                  </a:lnTo>
                  <a:lnTo>
                    <a:pt x="77" y="36"/>
                  </a:lnTo>
                  <a:lnTo>
                    <a:pt x="84" y="33"/>
                  </a:lnTo>
                  <a:lnTo>
                    <a:pt x="91" y="32"/>
                  </a:lnTo>
                  <a:lnTo>
                    <a:pt x="99" y="31"/>
                  </a:lnTo>
                  <a:lnTo>
                    <a:pt x="106" y="30"/>
                  </a:lnTo>
                  <a:lnTo>
                    <a:pt x="106" y="30"/>
                  </a:lnTo>
                  <a:lnTo>
                    <a:pt x="114" y="31"/>
                  </a:lnTo>
                  <a:lnTo>
                    <a:pt x="121" y="32"/>
                  </a:lnTo>
                  <a:lnTo>
                    <a:pt x="129" y="33"/>
                  </a:lnTo>
                  <a:lnTo>
                    <a:pt x="136" y="36"/>
                  </a:lnTo>
                  <a:lnTo>
                    <a:pt x="143" y="39"/>
                  </a:lnTo>
                  <a:lnTo>
                    <a:pt x="149" y="42"/>
                  </a:lnTo>
                  <a:lnTo>
                    <a:pt x="155" y="47"/>
                  </a:lnTo>
                  <a:lnTo>
                    <a:pt x="160" y="52"/>
                  </a:lnTo>
                  <a:lnTo>
                    <a:pt x="160" y="52"/>
                  </a:lnTo>
                  <a:lnTo>
                    <a:pt x="166" y="58"/>
                  </a:lnTo>
                  <a:lnTo>
                    <a:pt x="170" y="64"/>
                  </a:lnTo>
                  <a:lnTo>
                    <a:pt x="174" y="70"/>
                  </a:lnTo>
                  <a:lnTo>
                    <a:pt x="177" y="76"/>
                  </a:lnTo>
                  <a:lnTo>
                    <a:pt x="179" y="84"/>
                  </a:lnTo>
                  <a:lnTo>
                    <a:pt x="181" y="91"/>
                  </a:lnTo>
                  <a:lnTo>
                    <a:pt x="182" y="99"/>
                  </a:lnTo>
                  <a:lnTo>
                    <a:pt x="182" y="106"/>
                  </a:lnTo>
                  <a:lnTo>
                    <a:pt x="182" y="106"/>
                  </a:lnTo>
                  <a:close/>
                  <a:moveTo>
                    <a:pt x="172" y="106"/>
                  </a:moveTo>
                  <a:lnTo>
                    <a:pt x="172" y="106"/>
                  </a:lnTo>
                  <a:lnTo>
                    <a:pt x="172" y="100"/>
                  </a:lnTo>
                  <a:lnTo>
                    <a:pt x="171" y="93"/>
                  </a:lnTo>
                  <a:lnTo>
                    <a:pt x="170" y="87"/>
                  </a:lnTo>
                  <a:lnTo>
                    <a:pt x="168" y="81"/>
                  </a:lnTo>
                  <a:lnTo>
                    <a:pt x="165" y="75"/>
                  </a:lnTo>
                  <a:lnTo>
                    <a:pt x="162" y="69"/>
                  </a:lnTo>
                  <a:lnTo>
                    <a:pt x="158" y="64"/>
                  </a:lnTo>
                  <a:lnTo>
                    <a:pt x="153" y="59"/>
                  </a:lnTo>
                  <a:lnTo>
                    <a:pt x="153" y="59"/>
                  </a:lnTo>
                  <a:lnTo>
                    <a:pt x="148" y="55"/>
                  </a:lnTo>
                  <a:lnTo>
                    <a:pt x="143" y="51"/>
                  </a:lnTo>
                  <a:lnTo>
                    <a:pt x="138" y="48"/>
                  </a:lnTo>
                  <a:lnTo>
                    <a:pt x="132" y="45"/>
                  </a:lnTo>
                  <a:lnTo>
                    <a:pt x="125" y="43"/>
                  </a:lnTo>
                  <a:lnTo>
                    <a:pt x="119" y="41"/>
                  </a:lnTo>
                  <a:lnTo>
                    <a:pt x="113" y="40"/>
                  </a:lnTo>
                  <a:lnTo>
                    <a:pt x="106" y="40"/>
                  </a:lnTo>
                  <a:lnTo>
                    <a:pt x="106" y="40"/>
                  </a:lnTo>
                  <a:lnTo>
                    <a:pt x="100" y="40"/>
                  </a:lnTo>
                  <a:lnTo>
                    <a:pt x="93" y="41"/>
                  </a:lnTo>
                  <a:lnTo>
                    <a:pt x="87" y="43"/>
                  </a:lnTo>
                  <a:lnTo>
                    <a:pt x="81" y="45"/>
                  </a:lnTo>
                  <a:lnTo>
                    <a:pt x="76" y="48"/>
                  </a:lnTo>
                  <a:lnTo>
                    <a:pt x="70" y="51"/>
                  </a:lnTo>
                  <a:lnTo>
                    <a:pt x="65" y="55"/>
                  </a:lnTo>
                  <a:lnTo>
                    <a:pt x="60" y="59"/>
                  </a:lnTo>
                  <a:lnTo>
                    <a:pt x="60" y="59"/>
                  </a:lnTo>
                  <a:lnTo>
                    <a:pt x="56" y="64"/>
                  </a:lnTo>
                  <a:lnTo>
                    <a:pt x="52" y="69"/>
                  </a:lnTo>
                  <a:lnTo>
                    <a:pt x="49" y="75"/>
                  </a:lnTo>
                  <a:lnTo>
                    <a:pt x="46" y="81"/>
                  </a:lnTo>
                  <a:lnTo>
                    <a:pt x="44" y="87"/>
                  </a:lnTo>
                  <a:lnTo>
                    <a:pt x="41" y="93"/>
                  </a:lnTo>
                  <a:lnTo>
                    <a:pt x="41" y="100"/>
                  </a:lnTo>
                  <a:lnTo>
                    <a:pt x="40" y="106"/>
                  </a:lnTo>
                  <a:lnTo>
                    <a:pt x="40" y="106"/>
                  </a:lnTo>
                  <a:lnTo>
                    <a:pt x="41" y="113"/>
                  </a:lnTo>
                  <a:lnTo>
                    <a:pt x="41" y="119"/>
                  </a:lnTo>
                  <a:lnTo>
                    <a:pt x="44" y="125"/>
                  </a:lnTo>
                  <a:lnTo>
                    <a:pt x="46" y="131"/>
                  </a:lnTo>
                  <a:lnTo>
                    <a:pt x="49" y="137"/>
                  </a:lnTo>
                  <a:lnTo>
                    <a:pt x="52" y="142"/>
                  </a:lnTo>
                  <a:lnTo>
                    <a:pt x="56" y="147"/>
                  </a:lnTo>
                  <a:lnTo>
                    <a:pt x="60" y="152"/>
                  </a:lnTo>
                  <a:lnTo>
                    <a:pt x="60" y="152"/>
                  </a:lnTo>
                  <a:lnTo>
                    <a:pt x="65" y="157"/>
                  </a:lnTo>
                  <a:lnTo>
                    <a:pt x="70" y="160"/>
                  </a:lnTo>
                  <a:lnTo>
                    <a:pt x="76" y="165"/>
                  </a:lnTo>
                  <a:lnTo>
                    <a:pt x="81" y="167"/>
                  </a:lnTo>
                  <a:lnTo>
                    <a:pt x="87" y="170"/>
                  </a:lnTo>
                  <a:lnTo>
                    <a:pt x="93" y="171"/>
                  </a:lnTo>
                  <a:lnTo>
                    <a:pt x="100" y="172"/>
                  </a:lnTo>
                  <a:lnTo>
                    <a:pt x="106" y="172"/>
                  </a:lnTo>
                  <a:lnTo>
                    <a:pt x="106" y="172"/>
                  </a:lnTo>
                  <a:lnTo>
                    <a:pt x="113" y="172"/>
                  </a:lnTo>
                  <a:lnTo>
                    <a:pt x="119" y="171"/>
                  </a:lnTo>
                  <a:lnTo>
                    <a:pt x="125" y="170"/>
                  </a:lnTo>
                  <a:lnTo>
                    <a:pt x="132" y="167"/>
                  </a:lnTo>
                  <a:lnTo>
                    <a:pt x="138" y="165"/>
                  </a:lnTo>
                  <a:lnTo>
                    <a:pt x="143" y="160"/>
                  </a:lnTo>
                  <a:lnTo>
                    <a:pt x="148" y="157"/>
                  </a:lnTo>
                  <a:lnTo>
                    <a:pt x="153" y="152"/>
                  </a:lnTo>
                  <a:lnTo>
                    <a:pt x="153" y="152"/>
                  </a:lnTo>
                  <a:lnTo>
                    <a:pt x="158" y="147"/>
                  </a:lnTo>
                  <a:lnTo>
                    <a:pt x="162" y="142"/>
                  </a:lnTo>
                  <a:lnTo>
                    <a:pt x="165" y="137"/>
                  </a:lnTo>
                  <a:lnTo>
                    <a:pt x="168" y="131"/>
                  </a:lnTo>
                  <a:lnTo>
                    <a:pt x="170" y="125"/>
                  </a:lnTo>
                  <a:lnTo>
                    <a:pt x="171" y="119"/>
                  </a:lnTo>
                  <a:lnTo>
                    <a:pt x="172" y="113"/>
                  </a:lnTo>
                  <a:lnTo>
                    <a:pt x="172" y="106"/>
                  </a:lnTo>
                  <a:lnTo>
                    <a:pt x="172" y="106"/>
                  </a:lnTo>
                  <a:close/>
                  <a:moveTo>
                    <a:pt x="219" y="207"/>
                  </a:moveTo>
                  <a:lnTo>
                    <a:pt x="219" y="207"/>
                  </a:lnTo>
                  <a:lnTo>
                    <a:pt x="215" y="208"/>
                  </a:lnTo>
                  <a:lnTo>
                    <a:pt x="211" y="210"/>
                  </a:lnTo>
                  <a:lnTo>
                    <a:pt x="211" y="210"/>
                  </a:lnTo>
                  <a:lnTo>
                    <a:pt x="208" y="214"/>
                  </a:lnTo>
                  <a:lnTo>
                    <a:pt x="207" y="217"/>
                  </a:lnTo>
                  <a:lnTo>
                    <a:pt x="207" y="217"/>
                  </a:lnTo>
                  <a:lnTo>
                    <a:pt x="208" y="221"/>
                  </a:lnTo>
                  <a:lnTo>
                    <a:pt x="211" y="225"/>
                  </a:lnTo>
                  <a:lnTo>
                    <a:pt x="297" y="310"/>
                  </a:lnTo>
                  <a:lnTo>
                    <a:pt x="297" y="310"/>
                  </a:lnTo>
                  <a:lnTo>
                    <a:pt x="300" y="312"/>
                  </a:lnTo>
                  <a:lnTo>
                    <a:pt x="304" y="313"/>
                  </a:lnTo>
                  <a:lnTo>
                    <a:pt x="304" y="313"/>
                  </a:lnTo>
                  <a:lnTo>
                    <a:pt x="308" y="312"/>
                  </a:lnTo>
                  <a:lnTo>
                    <a:pt x="311" y="310"/>
                  </a:lnTo>
                  <a:lnTo>
                    <a:pt x="311" y="310"/>
                  </a:lnTo>
                  <a:lnTo>
                    <a:pt x="314" y="307"/>
                  </a:lnTo>
                  <a:lnTo>
                    <a:pt x="314" y="303"/>
                  </a:lnTo>
                  <a:lnTo>
                    <a:pt x="314" y="303"/>
                  </a:lnTo>
                  <a:lnTo>
                    <a:pt x="313" y="299"/>
                  </a:lnTo>
                  <a:lnTo>
                    <a:pt x="311" y="296"/>
                  </a:lnTo>
                  <a:lnTo>
                    <a:pt x="226" y="210"/>
                  </a:lnTo>
                  <a:lnTo>
                    <a:pt x="226" y="210"/>
                  </a:lnTo>
                  <a:lnTo>
                    <a:pt x="222" y="208"/>
                  </a:lnTo>
                  <a:lnTo>
                    <a:pt x="219" y="207"/>
                  </a:lnTo>
                  <a:lnTo>
                    <a:pt x="219" y="20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800">
                <a:latin typeface="Calibri"/>
                <a:ea typeface="+mn-ea"/>
              </a:endParaRPr>
            </a:p>
          </p:txBody>
        </p:sp>
        <p:sp>
          <p:nvSpPr>
            <p:cNvPr id="51" name="Freeform 56">
              <a:extLst>
                <a:ext uri="{FF2B5EF4-FFF2-40B4-BE49-F238E27FC236}">
                  <a16:creationId xmlns:a16="http://schemas.microsoft.com/office/drawing/2014/main" id="{1084192B-975A-460C-A6B8-F5BF3228CA75}"/>
                </a:ext>
              </a:extLst>
            </p:cNvPr>
            <p:cNvSpPr>
              <a:spLocks noEditPoints="1"/>
            </p:cNvSpPr>
            <p:nvPr/>
          </p:nvSpPr>
          <p:spPr bwMode="auto">
            <a:xfrm>
              <a:off x="5380781" y="4018111"/>
              <a:ext cx="291356" cy="233660"/>
            </a:xfrm>
            <a:custGeom>
              <a:avLst/>
              <a:gdLst/>
              <a:ahLst/>
              <a:cxnLst>
                <a:cxn ang="0">
                  <a:pos x="1" y="104"/>
                </a:cxn>
                <a:cxn ang="0">
                  <a:pos x="8" y="104"/>
                </a:cxn>
                <a:cxn ang="0">
                  <a:pos x="9" y="218"/>
                </a:cxn>
                <a:cxn ang="0">
                  <a:pos x="2" y="221"/>
                </a:cxn>
                <a:cxn ang="0">
                  <a:pos x="385" y="16"/>
                </a:cxn>
                <a:cxn ang="0">
                  <a:pos x="381" y="311"/>
                </a:cxn>
                <a:cxn ang="0">
                  <a:pos x="371" y="306"/>
                </a:cxn>
                <a:cxn ang="0">
                  <a:pos x="328" y="277"/>
                </a:cxn>
                <a:cxn ang="0">
                  <a:pos x="268" y="252"/>
                </a:cxn>
                <a:cxn ang="0">
                  <a:pos x="204" y="243"/>
                </a:cxn>
                <a:cxn ang="0">
                  <a:pos x="135" y="255"/>
                </a:cxn>
                <a:cxn ang="0">
                  <a:pos x="152" y="271"/>
                </a:cxn>
                <a:cxn ang="0">
                  <a:pos x="170" y="274"/>
                </a:cxn>
                <a:cxn ang="0">
                  <a:pos x="170" y="282"/>
                </a:cxn>
                <a:cxn ang="0">
                  <a:pos x="149" y="280"/>
                </a:cxn>
                <a:cxn ang="0">
                  <a:pos x="126" y="259"/>
                </a:cxn>
                <a:cxn ang="0">
                  <a:pos x="93" y="258"/>
                </a:cxn>
                <a:cxn ang="0">
                  <a:pos x="112" y="294"/>
                </a:cxn>
                <a:cxn ang="0">
                  <a:pos x="136" y="308"/>
                </a:cxn>
                <a:cxn ang="0">
                  <a:pos x="167" y="313"/>
                </a:cxn>
                <a:cxn ang="0">
                  <a:pos x="172" y="318"/>
                </a:cxn>
                <a:cxn ang="0">
                  <a:pos x="167" y="323"/>
                </a:cxn>
                <a:cxn ang="0">
                  <a:pos x="125" y="314"/>
                </a:cxn>
                <a:cxn ang="0">
                  <a:pos x="100" y="295"/>
                </a:cxn>
                <a:cxn ang="0">
                  <a:pos x="83" y="260"/>
                </a:cxn>
                <a:cxn ang="0">
                  <a:pos x="42" y="242"/>
                </a:cxn>
                <a:cxn ang="0">
                  <a:pos x="24" y="230"/>
                </a:cxn>
                <a:cxn ang="0">
                  <a:pos x="20" y="108"/>
                </a:cxn>
                <a:cxn ang="0">
                  <a:pos x="27" y="89"/>
                </a:cxn>
                <a:cxn ang="0">
                  <a:pos x="187" y="81"/>
                </a:cxn>
                <a:cxn ang="0">
                  <a:pos x="253" y="74"/>
                </a:cxn>
                <a:cxn ang="0">
                  <a:pos x="307" y="57"/>
                </a:cxn>
                <a:cxn ang="0">
                  <a:pos x="355" y="29"/>
                </a:cxn>
                <a:cxn ang="0">
                  <a:pos x="382" y="12"/>
                </a:cxn>
                <a:cxn ang="0">
                  <a:pos x="35" y="227"/>
                </a:cxn>
                <a:cxn ang="0">
                  <a:pos x="47" y="232"/>
                </a:cxn>
                <a:cxn ang="0">
                  <a:pos x="43" y="91"/>
                </a:cxn>
                <a:cxn ang="0">
                  <a:pos x="33" y="99"/>
                </a:cxn>
                <a:cxn ang="0">
                  <a:pos x="30" y="216"/>
                </a:cxn>
                <a:cxn ang="0">
                  <a:pos x="35" y="227"/>
                </a:cxn>
                <a:cxn ang="0">
                  <a:pos x="345" y="48"/>
                </a:cxn>
                <a:cxn ang="0">
                  <a:pos x="284" y="78"/>
                </a:cxn>
                <a:cxn ang="0">
                  <a:pos x="222" y="90"/>
                </a:cxn>
                <a:cxn ang="0">
                  <a:pos x="125" y="232"/>
                </a:cxn>
                <a:cxn ang="0">
                  <a:pos x="186" y="232"/>
                </a:cxn>
                <a:cxn ang="0">
                  <a:pos x="254" y="238"/>
                </a:cxn>
                <a:cxn ang="0">
                  <a:pos x="309" y="256"/>
                </a:cxn>
                <a:cxn ang="0">
                  <a:pos x="359" y="285"/>
                </a:cxn>
                <a:cxn ang="0">
                  <a:pos x="405" y="318"/>
                </a:cxn>
                <a:cxn ang="0">
                  <a:pos x="400" y="323"/>
                </a:cxn>
                <a:cxn ang="0">
                  <a:pos x="395" y="5"/>
                </a:cxn>
                <a:cxn ang="0">
                  <a:pos x="400" y="0"/>
                </a:cxn>
                <a:cxn ang="0">
                  <a:pos x="405" y="5"/>
                </a:cxn>
              </a:cxnLst>
              <a:rect l="0" t="0" r="r" b="b"/>
              <a:pathLst>
                <a:path w="405" h="323">
                  <a:moveTo>
                    <a:pt x="0" y="216"/>
                  </a:moveTo>
                  <a:lnTo>
                    <a:pt x="0" y="107"/>
                  </a:lnTo>
                  <a:lnTo>
                    <a:pt x="0" y="107"/>
                  </a:lnTo>
                  <a:lnTo>
                    <a:pt x="0" y="105"/>
                  </a:lnTo>
                  <a:lnTo>
                    <a:pt x="1" y="104"/>
                  </a:lnTo>
                  <a:lnTo>
                    <a:pt x="2" y="103"/>
                  </a:lnTo>
                  <a:lnTo>
                    <a:pt x="5" y="102"/>
                  </a:lnTo>
                  <a:lnTo>
                    <a:pt x="5" y="102"/>
                  </a:lnTo>
                  <a:lnTo>
                    <a:pt x="7" y="103"/>
                  </a:lnTo>
                  <a:lnTo>
                    <a:pt x="8" y="104"/>
                  </a:lnTo>
                  <a:lnTo>
                    <a:pt x="9" y="105"/>
                  </a:lnTo>
                  <a:lnTo>
                    <a:pt x="10" y="107"/>
                  </a:lnTo>
                  <a:lnTo>
                    <a:pt x="10" y="216"/>
                  </a:lnTo>
                  <a:lnTo>
                    <a:pt x="10" y="216"/>
                  </a:lnTo>
                  <a:lnTo>
                    <a:pt x="9" y="218"/>
                  </a:lnTo>
                  <a:lnTo>
                    <a:pt x="8" y="220"/>
                  </a:lnTo>
                  <a:lnTo>
                    <a:pt x="7" y="221"/>
                  </a:lnTo>
                  <a:lnTo>
                    <a:pt x="5" y="221"/>
                  </a:lnTo>
                  <a:lnTo>
                    <a:pt x="5" y="221"/>
                  </a:lnTo>
                  <a:lnTo>
                    <a:pt x="2" y="221"/>
                  </a:lnTo>
                  <a:lnTo>
                    <a:pt x="1" y="220"/>
                  </a:lnTo>
                  <a:lnTo>
                    <a:pt x="0" y="218"/>
                  </a:lnTo>
                  <a:lnTo>
                    <a:pt x="0" y="216"/>
                  </a:lnTo>
                  <a:lnTo>
                    <a:pt x="0" y="216"/>
                  </a:lnTo>
                  <a:close/>
                  <a:moveTo>
                    <a:pt x="385" y="16"/>
                  </a:moveTo>
                  <a:lnTo>
                    <a:pt x="385" y="307"/>
                  </a:lnTo>
                  <a:lnTo>
                    <a:pt x="385" y="307"/>
                  </a:lnTo>
                  <a:lnTo>
                    <a:pt x="384" y="310"/>
                  </a:lnTo>
                  <a:lnTo>
                    <a:pt x="381" y="311"/>
                  </a:lnTo>
                  <a:lnTo>
                    <a:pt x="381" y="311"/>
                  </a:lnTo>
                  <a:lnTo>
                    <a:pt x="380" y="312"/>
                  </a:lnTo>
                  <a:lnTo>
                    <a:pt x="380" y="312"/>
                  </a:lnTo>
                  <a:lnTo>
                    <a:pt x="378" y="312"/>
                  </a:lnTo>
                  <a:lnTo>
                    <a:pt x="376" y="311"/>
                  </a:lnTo>
                  <a:lnTo>
                    <a:pt x="371" y="306"/>
                  </a:lnTo>
                  <a:lnTo>
                    <a:pt x="371" y="306"/>
                  </a:lnTo>
                  <a:lnTo>
                    <a:pt x="355" y="295"/>
                  </a:lnTo>
                  <a:lnTo>
                    <a:pt x="342" y="286"/>
                  </a:lnTo>
                  <a:lnTo>
                    <a:pt x="342" y="286"/>
                  </a:lnTo>
                  <a:lnTo>
                    <a:pt x="328" y="277"/>
                  </a:lnTo>
                  <a:lnTo>
                    <a:pt x="307" y="267"/>
                  </a:lnTo>
                  <a:lnTo>
                    <a:pt x="307" y="267"/>
                  </a:lnTo>
                  <a:lnTo>
                    <a:pt x="295" y="261"/>
                  </a:lnTo>
                  <a:lnTo>
                    <a:pt x="282" y="256"/>
                  </a:lnTo>
                  <a:lnTo>
                    <a:pt x="268" y="252"/>
                  </a:lnTo>
                  <a:lnTo>
                    <a:pt x="253" y="249"/>
                  </a:lnTo>
                  <a:lnTo>
                    <a:pt x="253" y="249"/>
                  </a:lnTo>
                  <a:lnTo>
                    <a:pt x="237" y="246"/>
                  </a:lnTo>
                  <a:lnTo>
                    <a:pt x="221" y="244"/>
                  </a:lnTo>
                  <a:lnTo>
                    <a:pt x="204" y="243"/>
                  </a:lnTo>
                  <a:lnTo>
                    <a:pt x="186" y="242"/>
                  </a:lnTo>
                  <a:lnTo>
                    <a:pt x="132" y="242"/>
                  </a:lnTo>
                  <a:lnTo>
                    <a:pt x="132" y="242"/>
                  </a:lnTo>
                  <a:lnTo>
                    <a:pt x="133" y="249"/>
                  </a:lnTo>
                  <a:lnTo>
                    <a:pt x="135" y="255"/>
                  </a:lnTo>
                  <a:lnTo>
                    <a:pt x="138" y="260"/>
                  </a:lnTo>
                  <a:lnTo>
                    <a:pt x="142" y="264"/>
                  </a:lnTo>
                  <a:lnTo>
                    <a:pt x="142" y="264"/>
                  </a:lnTo>
                  <a:lnTo>
                    <a:pt x="147" y="268"/>
                  </a:lnTo>
                  <a:lnTo>
                    <a:pt x="152" y="271"/>
                  </a:lnTo>
                  <a:lnTo>
                    <a:pt x="159" y="273"/>
                  </a:lnTo>
                  <a:lnTo>
                    <a:pt x="167" y="273"/>
                  </a:lnTo>
                  <a:lnTo>
                    <a:pt x="167" y="273"/>
                  </a:lnTo>
                  <a:lnTo>
                    <a:pt x="169" y="273"/>
                  </a:lnTo>
                  <a:lnTo>
                    <a:pt x="170" y="274"/>
                  </a:lnTo>
                  <a:lnTo>
                    <a:pt x="171" y="276"/>
                  </a:lnTo>
                  <a:lnTo>
                    <a:pt x="172" y="278"/>
                  </a:lnTo>
                  <a:lnTo>
                    <a:pt x="172" y="278"/>
                  </a:lnTo>
                  <a:lnTo>
                    <a:pt x="171" y="280"/>
                  </a:lnTo>
                  <a:lnTo>
                    <a:pt x="170" y="282"/>
                  </a:lnTo>
                  <a:lnTo>
                    <a:pt x="169" y="283"/>
                  </a:lnTo>
                  <a:lnTo>
                    <a:pt x="167" y="283"/>
                  </a:lnTo>
                  <a:lnTo>
                    <a:pt x="167" y="283"/>
                  </a:lnTo>
                  <a:lnTo>
                    <a:pt x="157" y="282"/>
                  </a:lnTo>
                  <a:lnTo>
                    <a:pt x="149" y="280"/>
                  </a:lnTo>
                  <a:lnTo>
                    <a:pt x="141" y="277"/>
                  </a:lnTo>
                  <a:lnTo>
                    <a:pt x="135" y="271"/>
                  </a:lnTo>
                  <a:lnTo>
                    <a:pt x="135" y="271"/>
                  </a:lnTo>
                  <a:lnTo>
                    <a:pt x="130" y="266"/>
                  </a:lnTo>
                  <a:lnTo>
                    <a:pt x="126" y="259"/>
                  </a:lnTo>
                  <a:lnTo>
                    <a:pt x="123" y="252"/>
                  </a:lnTo>
                  <a:lnTo>
                    <a:pt x="122" y="242"/>
                  </a:lnTo>
                  <a:lnTo>
                    <a:pt x="91" y="242"/>
                  </a:lnTo>
                  <a:lnTo>
                    <a:pt x="91" y="242"/>
                  </a:lnTo>
                  <a:lnTo>
                    <a:pt x="93" y="258"/>
                  </a:lnTo>
                  <a:lnTo>
                    <a:pt x="98" y="272"/>
                  </a:lnTo>
                  <a:lnTo>
                    <a:pt x="101" y="278"/>
                  </a:lnTo>
                  <a:lnTo>
                    <a:pt x="104" y="284"/>
                  </a:lnTo>
                  <a:lnTo>
                    <a:pt x="108" y="289"/>
                  </a:lnTo>
                  <a:lnTo>
                    <a:pt x="112" y="294"/>
                  </a:lnTo>
                  <a:lnTo>
                    <a:pt x="112" y="294"/>
                  </a:lnTo>
                  <a:lnTo>
                    <a:pt x="118" y="298"/>
                  </a:lnTo>
                  <a:lnTo>
                    <a:pt x="124" y="302"/>
                  </a:lnTo>
                  <a:lnTo>
                    <a:pt x="130" y="306"/>
                  </a:lnTo>
                  <a:lnTo>
                    <a:pt x="136" y="308"/>
                  </a:lnTo>
                  <a:lnTo>
                    <a:pt x="143" y="310"/>
                  </a:lnTo>
                  <a:lnTo>
                    <a:pt x="151" y="312"/>
                  </a:lnTo>
                  <a:lnTo>
                    <a:pt x="158" y="313"/>
                  </a:lnTo>
                  <a:lnTo>
                    <a:pt x="167" y="313"/>
                  </a:lnTo>
                  <a:lnTo>
                    <a:pt x="167" y="313"/>
                  </a:lnTo>
                  <a:lnTo>
                    <a:pt x="169" y="313"/>
                  </a:lnTo>
                  <a:lnTo>
                    <a:pt x="170" y="314"/>
                  </a:lnTo>
                  <a:lnTo>
                    <a:pt x="171" y="316"/>
                  </a:lnTo>
                  <a:lnTo>
                    <a:pt x="172" y="318"/>
                  </a:lnTo>
                  <a:lnTo>
                    <a:pt x="172" y="318"/>
                  </a:lnTo>
                  <a:lnTo>
                    <a:pt x="171" y="320"/>
                  </a:lnTo>
                  <a:lnTo>
                    <a:pt x="170" y="322"/>
                  </a:lnTo>
                  <a:lnTo>
                    <a:pt x="169" y="323"/>
                  </a:lnTo>
                  <a:lnTo>
                    <a:pt x="167" y="323"/>
                  </a:lnTo>
                  <a:lnTo>
                    <a:pt x="167" y="323"/>
                  </a:lnTo>
                  <a:lnTo>
                    <a:pt x="157" y="323"/>
                  </a:lnTo>
                  <a:lnTo>
                    <a:pt x="148" y="322"/>
                  </a:lnTo>
                  <a:lnTo>
                    <a:pt x="140" y="320"/>
                  </a:lnTo>
                  <a:lnTo>
                    <a:pt x="132" y="318"/>
                  </a:lnTo>
                  <a:lnTo>
                    <a:pt x="125" y="314"/>
                  </a:lnTo>
                  <a:lnTo>
                    <a:pt x="118" y="311"/>
                  </a:lnTo>
                  <a:lnTo>
                    <a:pt x="111" y="306"/>
                  </a:lnTo>
                  <a:lnTo>
                    <a:pt x="106" y="301"/>
                  </a:lnTo>
                  <a:lnTo>
                    <a:pt x="106" y="301"/>
                  </a:lnTo>
                  <a:lnTo>
                    <a:pt x="100" y="295"/>
                  </a:lnTo>
                  <a:lnTo>
                    <a:pt x="96" y="289"/>
                  </a:lnTo>
                  <a:lnTo>
                    <a:pt x="92" y="282"/>
                  </a:lnTo>
                  <a:lnTo>
                    <a:pt x="88" y="275"/>
                  </a:lnTo>
                  <a:lnTo>
                    <a:pt x="86" y="268"/>
                  </a:lnTo>
                  <a:lnTo>
                    <a:pt x="83" y="260"/>
                  </a:lnTo>
                  <a:lnTo>
                    <a:pt x="82" y="252"/>
                  </a:lnTo>
                  <a:lnTo>
                    <a:pt x="81" y="242"/>
                  </a:lnTo>
                  <a:lnTo>
                    <a:pt x="47" y="242"/>
                  </a:lnTo>
                  <a:lnTo>
                    <a:pt x="47" y="242"/>
                  </a:lnTo>
                  <a:lnTo>
                    <a:pt x="42" y="242"/>
                  </a:lnTo>
                  <a:lnTo>
                    <a:pt x="37" y="240"/>
                  </a:lnTo>
                  <a:lnTo>
                    <a:pt x="32" y="238"/>
                  </a:lnTo>
                  <a:lnTo>
                    <a:pt x="27" y="234"/>
                  </a:lnTo>
                  <a:lnTo>
                    <a:pt x="27" y="234"/>
                  </a:lnTo>
                  <a:lnTo>
                    <a:pt x="24" y="230"/>
                  </a:lnTo>
                  <a:lnTo>
                    <a:pt x="21" y="226"/>
                  </a:lnTo>
                  <a:lnTo>
                    <a:pt x="20" y="221"/>
                  </a:lnTo>
                  <a:lnTo>
                    <a:pt x="20" y="216"/>
                  </a:lnTo>
                  <a:lnTo>
                    <a:pt x="20" y="108"/>
                  </a:lnTo>
                  <a:lnTo>
                    <a:pt x="20" y="108"/>
                  </a:lnTo>
                  <a:lnTo>
                    <a:pt x="20" y="103"/>
                  </a:lnTo>
                  <a:lnTo>
                    <a:pt x="21" y="98"/>
                  </a:lnTo>
                  <a:lnTo>
                    <a:pt x="24" y="93"/>
                  </a:lnTo>
                  <a:lnTo>
                    <a:pt x="27" y="89"/>
                  </a:lnTo>
                  <a:lnTo>
                    <a:pt x="27" y="89"/>
                  </a:lnTo>
                  <a:lnTo>
                    <a:pt x="32" y="86"/>
                  </a:lnTo>
                  <a:lnTo>
                    <a:pt x="37" y="83"/>
                  </a:lnTo>
                  <a:lnTo>
                    <a:pt x="42" y="82"/>
                  </a:lnTo>
                  <a:lnTo>
                    <a:pt x="47" y="81"/>
                  </a:lnTo>
                  <a:lnTo>
                    <a:pt x="187" y="81"/>
                  </a:lnTo>
                  <a:lnTo>
                    <a:pt x="187" y="81"/>
                  </a:lnTo>
                  <a:lnTo>
                    <a:pt x="205" y="81"/>
                  </a:lnTo>
                  <a:lnTo>
                    <a:pt x="222" y="80"/>
                  </a:lnTo>
                  <a:lnTo>
                    <a:pt x="238" y="78"/>
                  </a:lnTo>
                  <a:lnTo>
                    <a:pt x="253" y="74"/>
                  </a:lnTo>
                  <a:lnTo>
                    <a:pt x="253" y="74"/>
                  </a:lnTo>
                  <a:lnTo>
                    <a:pt x="268" y="71"/>
                  </a:lnTo>
                  <a:lnTo>
                    <a:pt x="282" y="67"/>
                  </a:lnTo>
                  <a:lnTo>
                    <a:pt x="295" y="62"/>
                  </a:lnTo>
                  <a:lnTo>
                    <a:pt x="307" y="57"/>
                  </a:lnTo>
                  <a:lnTo>
                    <a:pt x="307" y="57"/>
                  </a:lnTo>
                  <a:lnTo>
                    <a:pt x="328" y="46"/>
                  </a:lnTo>
                  <a:lnTo>
                    <a:pt x="342" y="38"/>
                  </a:lnTo>
                  <a:lnTo>
                    <a:pt x="342" y="38"/>
                  </a:lnTo>
                  <a:lnTo>
                    <a:pt x="355" y="29"/>
                  </a:lnTo>
                  <a:lnTo>
                    <a:pt x="371" y="17"/>
                  </a:lnTo>
                  <a:lnTo>
                    <a:pt x="376" y="13"/>
                  </a:lnTo>
                  <a:lnTo>
                    <a:pt x="376" y="13"/>
                  </a:lnTo>
                  <a:lnTo>
                    <a:pt x="379" y="12"/>
                  </a:lnTo>
                  <a:lnTo>
                    <a:pt x="382" y="12"/>
                  </a:lnTo>
                  <a:lnTo>
                    <a:pt x="382" y="12"/>
                  </a:lnTo>
                  <a:lnTo>
                    <a:pt x="384" y="14"/>
                  </a:lnTo>
                  <a:lnTo>
                    <a:pt x="385" y="16"/>
                  </a:lnTo>
                  <a:lnTo>
                    <a:pt x="385" y="16"/>
                  </a:lnTo>
                  <a:close/>
                  <a:moveTo>
                    <a:pt x="35" y="227"/>
                  </a:moveTo>
                  <a:lnTo>
                    <a:pt x="35" y="227"/>
                  </a:lnTo>
                  <a:lnTo>
                    <a:pt x="38" y="230"/>
                  </a:lnTo>
                  <a:lnTo>
                    <a:pt x="40" y="231"/>
                  </a:lnTo>
                  <a:lnTo>
                    <a:pt x="43" y="232"/>
                  </a:lnTo>
                  <a:lnTo>
                    <a:pt x="47" y="232"/>
                  </a:lnTo>
                  <a:lnTo>
                    <a:pt x="81" y="232"/>
                  </a:lnTo>
                  <a:lnTo>
                    <a:pt x="81" y="91"/>
                  </a:lnTo>
                  <a:lnTo>
                    <a:pt x="47" y="91"/>
                  </a:lnTo>
                  <a:lnTo>
                    <a:pt x="47" y="91"/>
                  </a:lnTo>
                  <a:lnTo>
                    <a:pt x="43" y="91"/>
                  </a:lnTo>
                  <a:lnTo>
                    <a:pt x="40" y="92"/>
                  </a:lnTo>
                  <a:lnTo>
                    <a:pt x="38" y="94"/>
                  </a:lnTo>
                  <a:lnTo>
                    <a:pt x="35" y="96"/>
                  </a:lnTo>
                  <a:lnTo>
                    <a:pt x="35" y="96"/>
                  </a:lnTo>
                  <a:lnTo>
                    <a:pt x="33" y="99"/>
                  </a:lnTo>
                  <a:lnTo>
                    <a:pt x="32" y="102"/>
                  </a:lnTo>
                  <a:lnTo>
                    <a:pt x="30" y="105"/>
                  </a:lnTo>
                  <a:lnTo>
                    <a:pt x="30" y="108"/>
                  </a:lnTo>
                  <a:lnTo>
                    <a:pt x="30" y="216"/>
                  </a:lnTo>
                  <a:lnTo>
                    <a:pt x="30" y="216"/>
                  </a:lnTo>
                  <a:lnTo>
                    <a:pt x="30" y="219"/>
                  </a:lnTo>
                  <a:lnTo>
                    <a:pt x="32" y="222"/>
                  </a:lnTo>
                  <a:lnTo>
                    <a:pt x="33" y="225"/>
                  </a:lnTo>
                  <a:lnTo>
                    <a:pt x="35" y="227"/>
                  </a:lnTo>
                  <a:lnTo>
                    <a:pt x="35" y="227"/>
                  </a:lnTo>
                  <a:close/>
                  <a:moveTo>
                    <a:pt x="375" y="27"/>
                  </a:moveTo>
                  <a:lnTo>
                    <a:pt x="375" y="27"/>
                  </a:lnTo>
                  <a:lnTo>
                    <a:pt x="359" y="38"/>
                  </a:lnTo>
                  <a:lnTo>
                    <a:pt x="345" y="48"/>
                  </a:lnTo>
                  <a:lnTo>
                    <a:pt x="345" y="48"/>
                  </a:lnTo>
                  <a:lnTo>
                    <a:pt x="330" y="57"/>
                  </a:lnTo>
                  <a:lnTo>
                    <a:pt x="309" y="67"/>
                  </a:lnTo>
                  <a:lnTo>
                    <a:pt x="309" y="67"/>
                  </a:lnTo>
                  <a:lnTo>
                    <a:pt x="297" y="72"/>
                  </a:lnTo>
                  <a:lnTo>
                    <a:pt x="284" y="78"/>
                  </a:lnTo>
                  <a:lnTo>
                    <a:pt x="269" y="82"/>
                  </a:lnTo>
                  <a:lnTo>
                    <a:pt x="254" y="85"/>
                  </a:lnTo>
                  <a:lnTo>
                    <a:pt x="254" y="85"/>
                  </a:lnTo>
                  <a:lnTo>
                    <a:pt x="239" y="88"/>
                  </a:lnTo>
                  <a:lnTo>
                    <a:pt x="222" y="90"/>
                  </a:lnTo>
                  <a:lnTo>
                    <a:pt x="205" y="91"/>
                  </a:lnTo>
                  <a:lnTo>
                    <a:pt x="187" y="91"/>
                  </a:lnTo>
                  <a:lnTo>
                    <a:pt x="91" y="91"/>
                  </a:lnTo>
                  <a:lnTo>
                    <a:pt x="91" y="232"/>
                  </a:lnTo>
                  <a:lnTo>
                    <a:pt x="125" y="232"/>
                  </a:lnTo>
                  <a:lnTo>
                    <a:pt x="125" y="232"/>
                  </a:lnTo>
                  <a:lnTo>
                    <a:pt x="127" y="232"/>
                  </a:lnTo>
                  <a:lnTo>
                    <a:pt x="127" y="232"/>
                  </a:lnTo>
                  <a:lnTo>
                    <a:pt x="128" y="232"/>
                  </a:lnTo>
                  <a:lnTo>
                    <a:pt x="186" y="232"/>
                  </a:lnTo>
                  <a:lnTo>
                    <a:pt x="186" y="232"/>
                  </a:lnTo>
                  <a:lnTo>
                    <a:pt x="205" y="233"/>
                  </a:lnTo>
                  <a:lnTo>
                    <a:pt x="222" y="234"/>
                  </a:lnTo>
                  <a:lnTo>
                    <a:pt x="238" y="236"/>
                  </a:lnTo>
                  <a:lnTo>
                    <a:pt x="254" y="238"/>
                  </a:lnTo>
                  <a:lnTo>
                    <a:pt x="254" y="238"/>
                  </a:lnTo>
                  <a:lnTo>
                    <a:pt x="269" y="241"/>
                  </a:lnTo>
                  <a:lnTo>
                    <a:pt x="284" y="245"/>
                  </a:lnTo>
                  <a:lnTo>
                    <a:pt x="297" y="251"/>
                  </a:lnTo>
                  <a:lnTo>
                    <a:pt x="309" y="256"/>
                  </a:lnTo>
                  <a:lnTo>
                    <a:pt x="309" y="256"/>
                  </a:lnTo>
                  <a:lnTo>
                    <a:pt x="329" y="266"/>
                  </a:lnTo>
                  <a:lnTo>
                    <a:pt x="345" y="275"/>
                  </a:lnTo>
                  <a:lnTo>
                    <a:pt x="345" y="275"/>
                  </a:lnTo>
                  <a:lnTo>
                    <a:pt x="359" y="285"/>
                  </a:lnTo>
                  <a:lnTo>
                    <a:pt x="375" y="296"/>
                  </a:lnTo>
                  <a:lnTo>
                    <a:pt x="375" y="27"/>
                  </a:lnTo>
                  <a:close/>
                  <a:moveTo>
                    <a:pt x="405" y="5"/>
                  </a:moveTo>
                  <a:lnTo>
                    <a:pt x="405" y="318"/>
                  </a:lnTo>
                  <a:lnTo>
                    <a:pt x="405" y="318"/>
                  </a:lnTo>
                  <a:lnTo>
                    <a:pt x="404" y="320"/>
                  </a:lnTo>
                  <a:lnTo>
                    <a:pt x="403" y="322"/>
                  </a:lnTo>
                  <a:lnTo>
                    <a:pt x="402" y="323"/>
                  </a:lnTo>
                  <a:lnTo>
                    <a:pt x="400" y="323"/>
                  </a:lnTo>
                  <a:lnTo>
                    <a:pt x="400" y="323"/>
                  </a:lnTo>
                  <a:lnTo>
                    <a:pt x="397" y="323"/>
                  </a:lnTo>
                  <a:lnTo>
                    <a:pt x="396" y="322"/>
                  </a:lnTo>
                  <a:lnTo>
                    <a:pt x="395" y="320"/>
                  </a:lnTo>
                  <a:lnTo>
                    <a:pt x="395" y="318"/>
                  </a:lnTo>
                  <a:lnTo>
                    <a:pt x="395" y="5"/>
                  </a:lnTo>
                  <a:lnTo>
                    <a:pt x="395" y="5"/>
                  </a:lnTo>
                  <a:lnTo>
                    <a:pt x="395" y="3"/>
                  </a:lnTo>
                  <a:lnTo>
                    <a:pt x="396" y="1"/>
                  </a:lnTo>
                  <a:lnTo>
                    <a:pt x="397" y="0"/>
                  </a:lnTo>
                  <a:lnTo>
                    <a:pt x="400" y="0"/>
                  </a:lnTo>
                  <a:lnTo>
                    <a:pt x="400" y="0"/>
                  </a:lnTo>
                  <a:lnTo>
                    <a:pt x="402" y="0"/>
                  </a:lnTo>
                  <a:lnTo>
                    <a:pt x="403" y="1"/>
                  </a:lnTo>
                  <a:lnTo>
                    <a:pt x="404" y="3"/>
                  </a:lnTo>
                  <a:lnTo>
                    <a:pt x="405" y="5"/>
                  </a:lnTo>
                  <a:lnTo>
                    <a:pt x="405" y="5"/>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800">
                <a:latin typeface="Calibri"/>
                <a:ea typeface="+mn-ea"/>
              </a:endParaRPr>
            </a:p>
          </p:txBody>
        </p:sp>
        <p:sp>
          <p:nvSpPr>
            <p:cNvPr id="52" name="Freeform 79">
              <a:extLst>
                <a:ext uri="{FF2B5EF4-FFF2-40B4-BE49-F238E27FC236}">
                  <a16:creationId xmlns:a16="http://schemas.microsoft.com/office/drawing/2014/main" id="{3F34FD60-31ED-4441-BFAA-5AC693E4C449}"/>
                </a:ext>
              </a:extLst>
            </p:cNvPr>
            <p:cNvSpPr>
              <a:spLocks noEditPoints="1"/>
            </p:cNvSpPr>
            <p:nvPr/>
          </p:nvSpPr>
          <p:spPr bwMode="auto">
            <a:xfrm>
              <a:off x="3475250" y="4003432"/>
              <a:ext cx="296561" cy="296561"/>
            </a:xfrm>
            <a:custGeom>
              <a:avLst/>
              <a:gdLst/>
              <a:ahLst/>
              <a:cxnLst>
                <a:cxn ang="0">
                  <a:pos x="1" y="146"/>
                </a:cxn>
                <a:cxn ang="0">
                  <a:pos x="47" y="47"/>
                </a:cxn>
                <a:cxn ang="0">
                  <a:pos x="162" y="0"/>
                </a:cxn>
                <a:cxn ang="0">
                  <a:pos x="264" y="36"/>
                </a:cxn>
                <a:cxn ang="0">
                  <a:pos x="321" y="129"/>
                </a:cxn>
                <a:cxn ang="0">
                  <a:pos x="324" y="167"/>
                </a:cxn>
                <a:cxn ang="0">
                  <a:pos x="294" y="255"/>
                </a:cxn>
                <a:cxn ang="0">
                  <a:pos x="208" y="318"/>
                </a:cxn>
                <a:cxn ang="0">
                  <a:pos x="101" y="313"/>
                </a:cxn>
                <a:cxn ang="0">
                  <a:pos x="21" y="242"/>
                </a:cxn>
                <a:cxn ang="0">
                  <a:pos x="0" y="167"/>
                </a:cxn>
                <a:cxn ang="0">
                  <a:pos x="63" y="90"/>
                </a:cxn>
                <a:cxn ang="0">
                  <a:pos x="14" y="127"/>
                </a:cxn>
                <a:cxn ang="0">
                  <a:pos x="12" y="183"/>
                </a:cxn>
                <a:cxn ang="0">
                  <a:pos x="37" y="249"/>
                </a:cxn>
                <a:cxn ang="0">
                  <a:pos x="51" y="172"/>
                </a:cxn>
                <a:cxn ang="0">
                  <a:pos x="96" y="32"/>
                </a:cxn>
                <a:cxn ang="0">
                  <a:pos x="65" y="45"/>
                </a:cxn>
                <a:cxn ang="0">
                  <a:pos x="96" y="292"/>
                </a:cxn>
                <a:cxn ang="0">
                  <a:pos x="50" y="265"/>
                </a:cxn>
                <a:cxn ang="0">
                  <a:pos x="108" y="303"/>
                </a:cxn>
                <a:cxn ang="0">
                  <a:pos x="111" y="162"/>
                </a:cxn>
                <a:cxn ang="0">
                  <a:pos x="62" y="172"/>
                </a:cxn>
                <a:cxn ang="0">
                  <a:pos x="114" y="217"/>
                </a:cxn>
                <a:cxn ang="0">
                  <a:pos x="112" y="30"/>
                </a:cxn>
                <a:cxn ang="0">
                  <a:pos x="95" y="91"/>
                </a:cxn>
                <a:cxn ang="0">
                  <a:pos x="142" y="13"/>
                </a:cxn>
                <a:cxn ang="0">
                  <a:pos x="88" y="264"/>
                </a:cxn>
                <a:cxn ang="0">
                  <a:pos x="142" y="311"/>
                </a:cxn>
                <a:cxn ang="0">
                  <a:pos x="121" y="162"/>
                </a:cxn>
                <a:cxn ang="0">
                  <a:pos x="162" y="111"/>
                </a:cxn>
                <a:cxn ang="0">
                  <a:pos x="121" y="172"/>
                </a:cxn>
                <a:cxn ang="0">
                  <a:pos x="200" y="215"/>
                </a:cxn>
                <a:cxn ang="0">
                  <a:pos x="173" y="16"/>
                </a:cxn>
                <a:cxn ang="0">
                  <a:pos x="147" y="24"/>
                </a:cxn>
                <a:cxn ang="0">
                  <a:pos x="144" y="100"/>
                </a:cxn>
                <a:cxn ang="0">
                  <a:pos x="188" y="47"/>
                </a:cxn>
                <a:cxn ang="0">
                  <a:pos x="160" y="314"/>
                </a:cxn>
                <a:cxn ang="0">
                  <a:pos x="183" y="289"/>
                </a:cxn>
                <a:cxn ang="0">
                  <a:pos x="162" y="223"/>
                </a:cxn>
                <a:cxn ang="0">
                  <a:pos x="141" y="289"/>
                </a:cxn>
                <a:cxn ang="0">
                  <a:pos x="212" y="30"/>
                </a:cxn>
                <a:cxn ang="0">
                  <a:pos x="198" y="46"/>
                </a:cxn>
                <a:cxn ang="0">
                  <a:pos x="183" y="311"/>
                </a:cxn>
                <a:cxn ang="0">
                  <a:pos x="243" y="253"/>
                </a:cxn>
                <a:cxn ang="0">
                  <a:pos x="195" y="287"/>
                </a:cxn>
                <a:cxn ang="0">
                  <a:pos x="261" y="126"/>
                </a:cxn>
                <a:cxn ang="0">
                  <a:pos x="212" y="162"/>
                </a:cxn>
                <a:cxn ang="0">
                  <a:pos x="232" y="223"/>
                </a:cxn>
                <a:cxn ang="0">
                  <a:pos x="215" y="20"/>
                </a:cxn>
                <a:cxn ang="0">
                  <a:pos x="269" y="74"/>
                </a:cxn>
                <a:cxn ang="0">
                  <a:pos x="235" y="28"/>
                </a:cxn>
                <a:cxn ang="0">
                  <a:pos x="258" y="244"/>
                </a:cxn>
                <a:cxn ang="0">
                  <a:pos x="235" y="295"/>
                </a:cxn>
                <a:cxn ang="0">
                  <a:pos x="314" y="162"/>
                </a:cxn>
                <a:cxn ang="0">
                  <a:pos x="293" y="85"/>
                </a:cxn>
                <a:cxn ang="0">
                  <a:pos x="273" y="144"/>
                </a:cxn>
                <a:cxn ang="0">
                  <a:pos x="292" y="240"/>
                </a:cxn>
                <a:cxn ang="0">
                  <a:pos x="273" y="172"/>
                </a:cxn>
              </a:cxnLst>
              <a:rect l="0" t="0" r="r" b="b"/>
              <a:pathLst>
                <a:path w="324" h="324">
                  <a:moveTo>
                    <a:pt x="0" y="167"/>
                  </a:moveTo>
                  <a:lnTo>
                    <a:pt x="0" y="166"/>
                  </a:lnTo>
                  <a:lnTo>
                    <a:pt x="0" y="166"/>
                  </a:lnTo>
                  <a:lnTo>
                    <a:pt x="0" y="164"/>
                  </a:lnTo>
                  <a:lnTo>
                    <a:pt x="0" y="164"/>
                  </a:lnTo>
                  <a:lnTo>
                    <a:pt x="0" y="162"/>
                  </a:lnTo>
                  <a:lnTo>
                    <a:pt x="0" y="162"/>
                  </a:lnTo>
                  <a:lnTo>
                    <a:pt x="1" y="146"/>
                  </a:lnTo>
                  <a:lnTo>
                    <a:pt x="3" y="129"/>
                  </a:lnTo>
                  <a:lnTo>
                    <a:pt x="7" y="114"/>
                  </a:lnTo>
                  <a:lnTo>
                    <a:pt x="12" y="100"/>
                  </a:lnTo>
                  <a:lnTo>
                    <a:pt x="19" y="86"/>
                  </a:lnTo>
                  <a:lnTo>
                    <a:pt x="27" y="73"/>
                  </a:lnTo>
                  <a:lnTo>
                    <a:pt x="36" y="60"/>
                  </a:lnTo>
                  <a:lnTo>
                    <a:pt x="47" y="47"/>
                  </a:lnTo>
                  <a:lnTo>
                    <a:pt x="47" y="47"/>
                  </a:lnTo>
                  <a:lnTo>
                    <a:pt x="60" y="36"/>
                  </a:lnTo>
                  <a:lnTo>
                    <a:pt x="73" y="27"/>
                  </a:lnTo>
                  <a:lnTo>
                    <a:pt x="86" y="18"/>
                  </a:lnTo>
                  <a:lnTo>
                    <a:pt x="100" y="12"/>
                  </a:lnTo>
                  <a:lnTo>
                    <a:pt x="114" y="7"/>
                  </a:lnTo>
                  <a:lnTo>
                    <a:pt x="129" y="3"/>
                  </a:lnTo>
                  <a:lnTo>
                    <a:pt x="146" y="1"/>
                  </a:lnTo>
                  <a:lnTo>
                    <a:pt x="162" y="0"/>
                  </a:lnTo>
                  <a:lnTo>
                    <a:pt x="162" y="0"/>
                  </a:lnTo>
                  <a:lnTo>
                    <a:pt x="179" y="1"/>
                  </a:lnTo>
                  <a:lnTo>
                    <a:pt x="194" y="3"/>
                  </a:lnTo>
                  <a:lnTo>
                    <a:pt x="209" y="7"/>
                  </a:lnTo>
                  <a:lnTo>
                    <a:pt x="225" y="12"/>
                  </a:lnTo>
                  <a:lnTo>
                    <a:pt x="239" y="18"/>
                  </a:lnTo>
                  <a:lnTo>
                    <a:pt x="252" y="27"/>
                  </a:lnTo>
                  <a:lnTo>
                    <a:pt x="264" y="36"/>
                  </a:lnTo>
                  <a:lnTo>
                    <a:pt x="276" y="47"/>
                  </a:lnTo>
                  <a:lnTo>
                    <a:pt x="276" y="47"/>
                  </a:lnTo>
                  <a:lnTo>
                    <a:pt x="287" y="60"/>
                  </a:lnTo>
                  <a:lnTo>
                    <a:pt x="297" y="73"/>
                  </a:lnTo>
                  <a:lnTo>
                    <a:pt x="306" y="86"/>
                  </a:lnTo>
                  <a:lnTo>
                    <a:pt x="313" y="100"/>
                  </a:lnTo>
                  <a:lnTo>
                    <a:pt x="318" y="114"/>
                  </a:lnTo>
                  <a:lnTo>
                    <a:pt x="321" y="129"/>
                  </a:lnTo>
                  <a:lnTo>
                    <a:pt x="324" y="146"/>
                  </a:lnTo>
                  <a:lnTo>
                    <a:pt x="324" y="162"/>
                  </a:lnTo>
                  <a:lnTo>
                    <a:pt x="324" y="162"/>
                  </a:lnTo>
                  <a:lnTo>
                    <a:pt x="324" y="164"/>
                  </a:lnTo>
                  <a:lnTo>
                    <a:pt x="324" y="164"/>
                  </a:lnTo>
                  <a:lnTo>
                    <a:pt x="324" y="166"/>
                  </a:lnTo>
                  <a:lnTo>
                    <a:pt x="324" y="167"/>
                  </a:lnTo>
                  <a:lnTo>
                    <a:pt x="324" y="167"/>
                  </a:lnTo>
                  <a:lnTo>
                    <a:pt x="324" y="169"/>
                  </a:lnTo>
                  <a:lnTo>
                    <a:pt x="324" y="169"/>
                  </a:lnTo>
                  <a:lnTo>
                    <a:pt x="322" y="185"/>
                  </a:lnTo>
                  <a:lnTo>
                    <a:pt x="320" y="200"/>
                  </a:lnTo>
                  <a:lnTo>
                    <a:pt x="316" y="214"/>
                  </a:lnTo>
                  <a:lnTo>
                    <a:pt x="310" y="229"/>
                  </a:lnTo>
                  <a:lnTo>
                    <a:pt x="302" y="242"/>
                  </a:lnTo>
                  <a:lnTo>
                    <a:pt x="294" y="255"/>
                  </a:lnTo>
                  <a:lnTo>
                    <a:pt x="285" y="267"/>
                  </a:lnTo>
                  <a:lnTo>
                    <a:pt x="274" y="278"/>
                  </a:lnTo>
                  <a:lnTo>
                    <a:pt x="274" y="278"/>
                  </a:lnTo>
                  <a:lnTo>
                    <a:pt x="262" y="289"/>
                  </a:lnTo>
                  <a:lnTo>
                    <a:pt x="250" y="298"/>
                  </a:lnTo>
                  <a:lnTo>
                    <a:pt x="237" y="306"/>
                  </a:lnTo>
                  <a:lnTo>
                    <a:pt x="223" y="313"/>
                  </a:lnTo>
                  <a:lnTo>
                    <a:pt x="208" y="318"/>
                  </a:lnTo>
                  <a:lnTo>
                    <a:pt x="193" y="321"/>
                  </a:lnTo>
                  <a:lnTo>
                    <a:pt x="178" y="323"/>
                  </a:lnTo>
                  <a:lnTo>
                    <a:pt x="162" y="324"/>
                  </a:lnTo>
                  <a:lnTo>
                    <a:pt x="162" y="324"/>
                  </a:lnTo>
                  <a:lnTo>
                    <a:pt x="146" y="323"/>
                  </a:lnTo>
                  <a:lnTo>
                    <a:pt x="130" y="321"/>
                  </a:lnTo>
                  <a:lnTo>
                    <a:pt x="116" y="318"/>
                  </a:lnTo>
                  <a:lnTo>
                    <a:pt x="101" y="313"/>
                  </a:lnTo>
                  <a:lnTo>
                    <a:pt x="88" y="306"/>
                  </a:lnTo>
                  <a:lnTo>
                    <a:pt x="75" y="298"/>
                  </a:lnTo>
                  <a:lnTo>
                    <a:pt x="63" y="289"/>
                  </a:lnTo>
                  <a:lnTo>
                    <a:pt x="50" y="278"/>
                  </a:lnTo>
                  <a:lnTo>
                    <a:pt x="50" y="278"/>
                  </a:lnTo>
                  <a:lnTo>
                    <a:pt x="39" y="267"/>
                  </a:lnTo>
                  <a:lnTo>
                    <a:pt x="29" y="255"/>
                  </a:lnTo>
                  <a:lnTo>
                    <a:pt x="21" y="242"/>
                  </a:lnTo>
                  <a:lnTo>
                    <a:pt x="14" y="229"/>
                  </a:lnTo>
                  <a:lnTo>
                    <a:pt x="9" y="214"/>
                  </a:lnTo>
                  <a:lnTo>
                    <a:pt x="5" y="200"/>
                  </a:lnTo>
                  <a:lnTo>
                    <a:pt x="2" y="185"/>
                  </a:lnTo>
                  <a:lnTo>
                    <a:pt x="1" y="169"/>
                  </a:lnTo>
                  <a:lnTo>
                    <a:pt x="1" y="169"/>
                  </a:lnTo>
                  <a:lnTo>
                    <a:pt x="0" y="167"/>
                  </a:lnTo>
                  <a:lnTo>
                    <a:pt x="0" y="167"/>
                  </a:lnTo>
                  <a:close/>
                  <a:moveTo>
                    <a:pt x="10" y="162"/>
                  </a:moveTo>
                  <a:lnTo>
                    <a:pt x="50" y="162"/>
                  </a:lnTo>
                  <a:lnTo>
                    <a:pt x="50" y="162"/>
                  </a:lnTo>
                  <a:lnTo>
                    <a:pt x="51" y="144"/>
                  </a:lnTo>
                  <a:lnTo>
                    <a:pt x="53" y="125"/>
                  </a:lnTo>
                  <a:lnTo>
                    <a:pt x="58" y="107"/>
                  </a:lnTo>
                  <a:lnTo>
                    <a:pt x="63" y="90"/>
                  </a:lnTo>
                  <a:lnTo>
                    <a:pt x="63" y="90"/>
                  </a:lnTo>
                  <a:lnTo>
                    <a:pt x="49" y="83"/>
                  </a:lnTo>
                  <a:lnTo>
                    <a:pt x="37" y="76"/>
                  </a:lnTo>
                  <a:lnTo>
                    <a:pt x="37" y="76"/>
                  </a:lnTo>
                  <a:lnTo>
                    <a:pt x="31" y="85"/>
                  </a:lnTo>
                  <a:lnTo>
                    <a:pt x="25" y="95"/>
                  </a:lnTo>
                  <a:lnTo>
                    <a:pt x="21" y="106"/>
                  </a:lnTo>
                  <a:lnTo>
                    <a:pt x="17" y="116"/>
                  </a:lnTo>
                  <a:lnTo>
                    <a:pt x="14" y="127"/>
                  </a:lnTo>
                  <a:lnTo>
                    <a:pt x="12" y="139"/>
                  </a:lnTo>
                  <a:lnTo>
                    <a:pt x="11" y="151"/>
                  </a:lnTo>
                  <a:lnTo>
                    <a:pt x="10" y="162"/>
                  </a:lnTo>
                  <a:lnTo>
                    <a:pt x="10" y="162"/>
                  </a:lnTo>
                  <a:close/>
                  <a:moveTo>
                    <a:pt x="51" y="172"/>
                  </a:moveTo>
                  <a:lnTo>
                    <a:pt x="11" y="172"/>
                  </a:lnTo>
                  <a:lnTo>
                    <a:pt x="11" y="172"/>
                  </a:lnTo>
                  <a:lnTo>
                    <a:pt x="12" y="183"/>
                  </a:lnTo>
                  <a:lnTo>
                    <a:pt x="13" y="193"/>
                  </a:lnTo>
                  <a:lnTo>
                    <a:pt x="16" y="202"/>
                  </a:lnTo>
                  <a:lnTo>
                    <a:pt x="19" y="212"/>
                  </a:lnTo>
                  <a:lnTo>
                    <a:pt x="22" y="221"/>
                  </a:lnTo>
                  <a:lnTo>
                    <a:pt x="27" y="231"/>
                  </a:lnTo>
                  <a:lnTo>
                    <a:pt x="32" y="240"/>
                  </a:lnTo>
                  <a:lnTo>
                    <a:pt x="37" y="249"/>
                  </a:lnTo>
                  <a:lnTo>
                    <a:pt x="37" y="249"/>
                  </a:lnTo>
                  <a:lnTo>
                    <a:pt x="49" y="241"/>
                  </a:lnTo>
                  <a:lnTo>
                    <a:pt x="63" y="234"/>
                  </a:lnTo>
                  <a:lnTo>
                    <a:pt x="63" y="234"/>
                  </a:lnTo>
                  <a:lnTo>
                    <a:pt x="59" y="219"/>
                  </a:lnTo>
                  <a:lnTo>
                    <a:pt x="54" y="204"/>
                  </a:lnTo>
                  <a:lnTo>
                    <a:pt x="52" y="188"/>
                  </a:lnTo>
                  <a:lnTo>
                    <a:pt x="51" y="172"/>
                  </a:lnTo>
                  <a:lnTo>
                    <a:pt x="51" y="172"/>
                  </a:lnTo>
                  <a:close/>
                  <a:moveTo>
                    <a:pt x="43" y="67"/>
                  </a:moveTo>
                  <a:lnTo>
                    <a:pt x="43" y="67"/>
                  </a:lnTo>
                  <a:lnTo>
                    <a:pt x="56" y="74"/>
                  </a:lnTo>
                  <a:lnTo>
                    <a:pt x="66" y="81"/>
                  </a:lnTo>
                  <a:lnTo>
                    <a:pt x="66" y="81"/>
                  </a:lnTo>
                  <a:lnTo>
                    <a:pt x="75" y="63"/>
                  </a:lnTo>
                  <a:lnTo>
                    <a:pt x="85" y="46"/>
                  </a:lnTo>
                  <a:lnTo>
                    <a:pt x="96" y="32"/>
                  </a:lnTo>
                  <a:lnTo>
                    <a:pt x="102" y="26"/>
                  </a:lnTo>
                  <a:lnTo>
                    <a:pt x="108" y="20"/>
                  </a:lnTo>
                  <a:lnTo>
                    <a:pt x="108" y="20"/>
                  </a:lnTo>
                  <a:lnTo>
                    <a:pt x="99" y="24"/>
                  </a:lnTo>
                  <a:lnTo>
                    <a:pt x="90" y="28"/>
                  </a:lnTo>
                  <a:lnTo>
                    <a:pt x="81" y="33"/>
                  </a:lnTo>
                  <a:lnTo>
                    <a:pt x="73" y="39"/>
                  </a:lnTo>
                  <a:lnTo>
                    <a:pt x="65" y="45"/>
                  </a:lnTo>
                  <a:lnTo>
                    <a:pt x="58" y="53"/>
                  </a:lnTo>
                  <a:lnTo>
                    <a:pt x="50" y="60"/>
                  </a:lnTo>
                  <a:lnTo>
                    <a:pt x="43" y="67"/>
                  </a:lnTo>
                  <a:lnTo>
                    <a:pt x="43" y="67"/>
                  </a:lnTo>
                  <a:close/>
                  <a:moveTo>
                    <a:pt x="108" y="303"/>
                  </a:moveTo>
                  <a:lnTo>
                    <a:pt x="108" y="303"/>
                  </a:lnTo>
                  <a:lnTo>
                    <a:pt x="102" y="298"/>
                  </a:lnTo>
                  <a:lnTo>
                    <a:pt x="96" y="292"/>
                  </a:lnTo>
                  <a:lnTo>
                    <a:pt x="85" y="278"/>
                  </a:lnTo>
                  <a:lnTo>
                    <a:pt x="75" y="262"/>
                  </a:lnTo>
                  <a:lnTo>
                    <a:pt x="66" y="244"/>
                  </a:lnTo>
                  <a:lnTo>
                    <a:pt x="66" y="244"/>
                  </a:lnTo>
                  <a:lnTo>
                    <a:pt x="56" y="250"/>
                  </a:lnTo>
                  <a:lnTo>
                    <a:pt x="43" y="257"/>
                  </a:lnTo>
                  <a:lnTo>
                    <a:pt x="43" y="257"/>
                  </a:lnTo>
                  <a:lnTo>
                    <a:pt x="50" y="265"/>
                  </a:lnTo>
                  <a:lnTo>
                    <a:pt x="58" y="272"/>
                  </a:lnTo>
                  <a:lnTo>
                    <a:pt x="65" y="278"/>
                  </a:lnTo>
                  <a:lnTo>
                    <a:pt x="73" y="284"/>
                  </a:lnTo>
                  <a:lnTo>
                    <a:pt x="81" y="290"/>
                  </a:lnTo>
                  <a:lnTo>
                    <a:pt x="90" y="295"/>
                  </a:lnTo>
                  <a:lnTo>
                    <a:pt x="99" y="299"/>
                  </a:lnTo>
                  <a:lnTo>
                    <a:pt x="108" y="303"/>
                  </a:lnTo>
                  <a:lnTo>
                    <a:pt x="108" y="303"/>
                  </a:lnTo>
                  <a:close/>
                  <a:moveTo>
                    <a:pt x="72" y="94"/>
                  </a:moveTo>
                  <a:lnTo>
                    <a:pt x="72" y="94"/>
                  </a:lnTo>
                  <a:lnTo>
                    <a:pt x="67" y="110"/>
                  </a:lnTo>
                  <a:lnTo>
                    <a:pt x="64" y="126"/>
                  </a:lnTo>
                  <a:lnTo>
                    <a:pt x="62" y="145"/>
                  </a:lnTo>
                  <a:lnTo>
                    <a:pt x="61" y="162"/>
                  </a:lnTo>
                  <a:lnTo>
                    <a:pt x="111" y="162"/>
                  </a:lnTo>
                  <a:lnTo>
                    <a:pt x="111" y="162"/>
                  </a:lnTo>
                  <a:lnTo>
                    <a:pt x="112" y="134"/>
                  </a:lnTo>
                  <a:lnTo>
                    <a:pt x="114" y="106"/>
                  </a:lnTo>
                  <a:lnTo>
                    <a:pt x="114" y="106"/>
                  </a:lnTo>
                  <a:lnTo>
                    <a:pt x="93" y="101"/>
                  </a:lnTo>
                  <a:lnTo>
                    <a:pt x="72" y="94"/>
                  </a:lnTo>
                  <a:lnTo>
                    <a:pt x="72" y="94"/>
                  </a:lnTo>
                  <a:close/>
                  <a:moveTo>
                    <a:pt x="62" y="172"/>
                  </a:moveTo>
                  <a:lnTo>
                    <a:pt x="62" y="172"/>
                  </a:lnTo>
                  <a:lnTo>
                    <a:pt x="63" y="187"/>
                  </a:lnTo>
                  <a:lnTo>
                    <a:pt x="65" y="202"/>
                  </a:lnTo>
                  <a:lnTo>
                    <a:pt x="68" y="216"/>
                  </a:lnTo>
                  <a:lnTo>
                    <a:pt x="72" y="231"/>
                  </a:lnTo>
                  <a:lnTo>
                    <a:pt x="72" y="231"/>
                  </a:lnTo>
                  <a:lnTo>
                    <a:pt x="93" y="223"/>
                  </a:lnTo>
                  <a:lnTo>
                    <a:pt x="114" y="217"/>
                  </a:lnTo>
                  <a:lnTo>
                    <a:pt x="114" y="217"/>
                  </a:lnTo>
                  <a:lnTo>
                    <a:pt x="112" y="195"/>
                  </a:lnTo>
                  <a:lnTo>
                    <a:pt x="111" y="172"/>
                  </a:lnTo>
                  <a:lnTo>
                    <a:pt x="62" y="172"/>
                  </a:lnTo>
                  <a:close/>
                  <a:moveTo>
                    <a:pt x="142" y="13"/>
                  </a:moveTo>
                  <a:lnTo>
                    <a:pt x="142" y="13"/>
                  </a:lnTo>
                  <a:lnTo>
                    <a:pt x="131" y="17"/>
                  </a:lnTo>
                  <a:lnTo>
                    <a:pt x="121" y="23"/>
                  </a:lnTo>
                  <a:lnTo>
                    <a:pt x="112" y="30"/>
                  </a:lnTo>
                  <a:lnTo>
                    <a:pt x="103" y="39"/>
                  </a:lnTo>
                  <a:lnTo>
                    <a:pt x="103" y="39"/>
                  </a:lnTo>
                  <a:lnTo>
                    <a:pt x="95" y="48"/>
                  </a:lnTo>
                  <a:lnTo>
                    <a:pt x="88" y="60"/>
                  </a:lnTo>
                  <a:lnTo>
                    <a:pt x="81" y="72"/>
                  </a:lnTo>
                  <a:lnTo>
                    <a:pt x="76" y="84"/>
                  </a:lnTo>
                  <a:lnTo>
                    <a:pt x="76" y="84"/>
                  </a:lnTo>
                  <a:lnTo>
                    <a:pt x="95" y="91"/>
                  </a:lnTo>
                  <a:lnTo>
                    <a:pt x="116" y="97"/>
                  </a:lnTo>
                  <a:lnTo>
                    <a:pt x="116" y="97"/>
                  </a:lnTo>
                  <a:lnTo>
                    <a:pt x="120" y="70"/>
                  </a:lnTo>
                  <a:lnTo>
                    <a:pt x="126" y="46"/>
                  </a:lnTo>
                  <a:lnTo>
                    <a:pt x="129" y="36"/>
                  </a:lnTo>
                  <a:lnTo>
                    <a:pt x="133" y="28"/>
                  </a:lnTo>
                  <a:lnTo>
                    <a:pt x="136" y="20"/>
                  </a:lnTo>
                  <a:lnTo>
                    <a:pt x="142" y="13"/>
                  </a:lnTo>
                  <a:lnTo>
                    <a:pt x="142" y="13"/>
                  </a:lnTo>
                  <a:close/>
                  <a:moveTo>
                    <a:pt x="116" y="228"/>
                  </a:moveTo>
                  <a:lnTo>
                    <a:pt x="116" y="228"/>
                  </a:lnTo>
                  <a:lnTo>
                    <a:pt x="95" y="233"/>
                  </a:lnTo>
                  <a:lnTo>
                    <a:pt x="76" y="240"/>
                  </a:lnTo>
                  <a:lnTo>
                    <a:pt x="76" y="240"/>
                  </a:lnTo>
                  <a:lnTo>
                    <a:pt x="81" y="253"/>
                  </a:lnTo>
                  <a:lnTo>
                    <a:pt x="88" y="264"/>
                  </a:lnTo>
                  <a:lnTo>
                    <a:pt x="95" y="275"/>
                  </a:lnTo>
                  <a:lnTo>
                    <a:pt x="103" y="285"/>
                  </a:lnTo>
                  <a:lnTo>
                    <a:pt x="103" y="285"/>
                  </a:lnTo>
                  <a:lnTo>
                    <a:pt x="112" y="293"/>
                  </a:lnTo>
                  <a:lnTo>
                    <a:pt x="121" y="300"/>
                  </a:lnTo>
                  <a:lnTo>
                    <a:pt x="131" y="306"/>
                  </a:lnTo>
                  <a:lnTo>
                    <a:pt x="142" y="311"/>
                  </a:lnTo>
                  <a:lnTo>
                    <a:pt x="142" y="311"/>
                  </a:lnTo>
                  <a:lnTo>
                    <a:pt x="136" y="303"/>
                  </a:lnTo>
                  <a:lnTo>
                    <a:pt x="133" y="296"/>
                  </a:lnTo>
                  <a:lnTo>
                    <a:pt x="129" y="287"/>
                  </a:lnTo>
                  <a:lnTo>
                    <a:pt x="126" y="277"/>
                  </a:lnTo>
                  <a:lnTo>
                    <a:pt x="120" y="255"/>
                  </a:lnTo>
                  <a:lnTo>
                    <a:pt x="116" y="228"/>
                  </a:lnTo>
                  <a:lnTo>
                    <a:pt x="116" y="228"/>
                  </a:lnTo>
                  <a:close/>
                  <a:moveTo>
                    <a:pt x="121" y="162"/>
                  </a:moveTo>
                  <a:lnTo>
                    <a:pt x="202" y="162"/>
                  </a:lnTo>
                  <a:lnTo>
                    <a:pt x="202" y="162"/>
                  </a:lnTo>
                  <a:lnTo>
                    <a:pt x="202" y="134"/>
                  </a:lnTo>
                  <a:lnTo>
                    <a:pt x="200" y="108"/>
                  </a:lnTo>
                  <a:lnTo>
                    <a:pt x="200" y="108"/>
                  </a:lnTo>
                  <a:lnTo>
                    <a:pt x="181" y="110"/>
                  </a:lnTo>
                  <a:lnTo>
                    <a:pt x="162" y="111"/>
                  </a:lnTo>
                  <a:lnTo>
                    <a:pt x="162" y="111"/>
                  </a:lnTo>
                  <a:lnTo>
                    <a:pt x="144" y="110"/>
                  </a:lnTo>
                  <a:lnTo>
                    <a:pt x="124" y="108"/>
                  </a:lnTo>
                  <a:lnTo>
                    <a:pt x="124" y="108"/>
                  </a:lnTo>
                  <a:lnTo>
                    <a:pt x="122" y="134"/>
                  </a:lnTo>
                  <a:lnTo>
                    <a:pt x="121" y="162"/>
                  </a:lnTo>
                  <a:lnTo>
                    <a:pt x="121" y="162"/>
                  </a:lnTo>
                  <a:close/>
                  <a:moveTo>
                    <a:pt x="121" y="172"/>
                  </a:moveTo>
                  <a:lnTo>
                    <a:pt x="121" y="172"/>
                  </a:lnTo>
                  <a:lnTo>
                    <a:pt x="122" y="194"/>
                  </a:lnTo>
                  <a:lnTo>
                    <a:pt x="124" y="215"/>
                  </a:lnTo>
                  <a:lnTo>
                    <a:pt x="124" y="215"/>
                  </a:lnTo>
                  <a:lnTo>
                    <a:pt x="144" y="213"/>
                  </a:lnTo>
                  <a:lnTo>
                    <a:pt x="162" y="212"/>
                  </a:lnTo>
                  <a:lnTo>
                    <a:pt x="162" y="212"/>
                  </a:lnTo>
                  <a:lnTo>
                    <a:pt x="181" y="213"/>
                  </a:lnTo>
                  <a:lnTo>
                    <a:pt x="200" y="215"/>
                  </a:lnTo>
                  <a:lnTo>
                    <a:pt x="200" y="215"/>
                  </a:lnTo>
                  <a:lnTo>
                    <a:pt x="201" y="194"/>
                  </a:lnTo>
                  <a:lnTo>
                    <a:pt x="202" y="172"/>
                  </a:lnTo>
                  <a:lnTo>
                    <a:pt x="121" y="172"/>
                  </a:lnTo>
                  <a:close/>
                  <a:moveTo>
                    <a:pt x="183" y="34"/>
                  </a:moveTo>
                  <a:lnTo>
                    <a:pt x="183" y="34"/>
                  </a:lnTo>
                  <a:lnTo>
                    <a:pt x="178" y="24"/>
                  </a:lnTo>
                  <a:lnTo>
                    <a:pt x="173" y="16"/>
                  </a:lnTo>
                  <a:lnTo>
                    <a:pt x="168" y="12"/>
                  </a:lnTo>
                  <a:lnTo>
                    <a:pt x="165" y="11"/>
                  </a:lnTo>
                  <a:lnTo>
                    <a:pt x="162" y="10"/>
                  </a:lnTo>
                  <a:lnTo>
                    <a:pt x="162" y="10"/>
                  </a:lnTo>
                  <a:lnTo>
                    <a:pt x="160" y="11"/>
                  </a:lnTo>
                  <a:lnTo>
                    <a:pt x="157" y="12"/>
                  </a:lnTo>
                  <a:lnTo>
                    <a:pt x="152" y="16"/>
                  </a:lnTo>
                  <a:lnTo>
                    <a:pt x="147" y="24"/>
                  </a:lnTo>
                  <a:lnTo>
                    <a:pt x="141" y="34"/>
                  </a:lnTo>
                  <a:lnTo>
                    <a:pt x="141" y="34"/>
                  </a:lnTo>
                  <a:lnTo>
                    <a:pt x="136" y="47"/>
                  </a:lnTo>
                  <a:lnTo>
                    <a:pt x="131" y="63"/>
                  </a:lnTo>
                  <a:lnTo>
                    <a:pt x="128" y="80"/>
                  </a:lnTo>
                  <a:lnTo>
                    <a:pt x="125" y="98"/>
                  </a:lnTo>
                  <a:lnTo>
                    <a:pt x="125" y="98"/>
                  </a:lnTo>
                  <a:lnTo>
                    <a:pt x="144" y="100"/>
                  </a:lnTo>
                  <a:lnTo>
                    <a:pt x="162" y="101"/>
                  </a:lnTo>
                  <a:lnTo>
                    <a:pt x="162" y="101"/>
                  </a:lnTo>
                  <a:lnTo>
                    <a:pt x="180" y="100"/>
                  </a:lnTo>
                  <a:lnTo>
                    <a:pt x="199" y="98"/>
                  </a:lnTo>
                  <a:lnTo>
                    <a:pt x="199" y="98"/>
                  </a:lnTo>
                  <a:lnTo>
                    <a:pt x="196" y="80"/>
                  </a:lnTo>
                  <a:lnTo>
                    <a:pt x="192" y="63"/>
                  </a:lnTo>
                  <a:lnTo>
                    <a:pt x="188" y="47"/>
                  </a:lnTo>
                  <a:lnTo>
                    <a:pt x="183" y="34"/>
                  </a:lnTo>
                  <a:lnTo>
                    <a:pt x="183" y="34"/>
                  </a:lnTo>
                  <a:close/>
                  <a:moveTo>
                    <a:pt x="141" y="289"/>
                  </a:moveTo>
                  <a:lnTo>
                    <a:pt x="141" y="289"/>
                  </a:lnTo>
                  <a:lnTo>
                    <a:pt x="147" y="300"/>
                  </a:lnTo>
                  <a:lnTo>
                    <a:pt x="152" y="307"/>
                  </a:lnTo>
                  <a:lnTo>
                    <a:pt x="157" y="313"/>
                  </a:lnTo>
                  <a:lnTo>
                    <a:pt x="160" y="314"/>
                  </a:lnTo>
                  <a:lnTo>
                    <a:pt x="162" y="314"/>
                  </a:lnTo>
                  <a:lnTo>
                    <a:pt x="162" y="314"/>
                  </a:lnTo>
                  <a:lnTo>
                    <a:pt x="165" y="314"/>
                  </a:lnTo>
                  <a:lnTo>
                    <a:pt x="168" y="313"/>
                  </a:lnTo>
                  <a:lnTo>
                    <a:pt x="173" y="307"/>
                  </a:lnTo>
                  <a:lnTo>
                    <a:pt x="178" y="300"/>
                  </a:lnTo>
                  <a:lnTo>
                    <a:pt x="183" y="289"/>
                  </a:lnTo>
                  <a:lnTo>
                    <a:pt x="183" y="289"/>
                  </a:lnTo>
                  <a:lnTo>
                    <a:pt x="188" y="276"/>
                  </a:lnTo>
                  <a:lnTo>
                    <a:pt x="192" y="261"/>
                  </a:lnTo>
                  <a:lnTo>
                    <a:pt x="196" y="245"/>
                  </a:lnTo>
                  <a:lnTo>
                    <a:pt x="199" y="226"/>
                  </a:lnTo>
                  <a:lnTo>
                    <a:pt x="199" y="226"/>
                  </a:lnTo>
                  <a:lnTo>
                    <a:pt x="180" y="224"/>
                  </a:lnTo>
                  <a:lnTo>
                    <a:pt x="162" y="223"/>
                  </a:lnTo>
                  <a:lnTo>
                    <a:pt x="162" y="223"/>
                  </a:lnTo>
                  <a:lnTo>
                    <a:pt x="144" y="224"/>
                  </a:lnTo>
                  <a:lnTo>
                    <a:pt x="125" y="226"/>
                  </a:lnTo>
                  <a:lnTo>
                    <a:pt x="125" y="226"/>
                  </a:lnTo>
                  <a:lnTo>
                    <a:pt x="128" y="245"/>
                  </a:lnTo>
                  <a:lnTo>
                    <a:pt x="131" y="261"/>
                  </a:lnTo>
                  <a:lnTo>
                    <a:pt x="136" y="276"/>
                  </a:lnTo>
                  <a:lnTo>
                    <a:pt x="141" y="289"/>
                  </a:lnTo>
                  <a:lnTo>
                    <a:pt x="141" y="289"/>
                  </a:lnTo>
                  <a:close/>
                  <a:moveTo>
                    <a:pt x="249" y="84"/>
                  </a:moveTo>
                  <a:lnTo>
                    <a:pt x="249" y="84"/>
                  </a:lnTo>
                  <a:lnTo>
                    <a:pt x="243" y="72"/>
                  </a:lnTo>
                  <a:lnTo>
                    <a:pt x="237" y="60"/>
                  </a:lnTo>
                  <a:lnTo>
                    <a:pt x="229" y="48"/>
                  </a:lnTo>
                  <a:lnTo>
                    <a:pt x="220" y="39"/>
                  </a:lnTo>
                  <a:lnTo>
                    <a:pt x="220" y="39"/>
                  </a:lnTo>
                  <a:lnTo>
                    <a:pt x="212" y="30"/>
                  </a:lnTo>
                  <a:lnTo>
                    <a:pt x="203" y="23"/>
                  </a:lnTo>
                  <a:lnTo>
                    <a:pt x="193" y="17"/>
                  </a:lnTo>
                  <a:lnTo>
                    <a:pt x="183" y="13"/>
                  </a:lnTo>
                  <a:lnTo>
                    <a:pt x="183" y="13"/>
                  </a:lnTo>
                  <a:lnTo>
                    <a:pt x="187" y="20"/>
                  </a:lnTo>
                  <a:lnTo>
                    <a:pt x="191" y="28"/>
                  </a:lnTo>
                  <a:lnTo>
                    <a:pt x="195" y="36"/>
                  </a:lnTo>
                  <a:lnTo>
                    <a:pt x="198" y="46"/>
                  </a:lnTo>
                  <a:lnTo>
                    <a:pt x="204" y="70"/>
                  </a:lnTo>
                  <a:lnTo>
                    <a:pt x="208" y="97"/>
                  </a:lnTo>
                  <a:lnTo>
                    <a:pt x="208" y="97"/>
                  </a:lnTo>
                  <a:lnTo>
                    <a:pt x="230" y="91"/>
                  </a:lnTo>
                  <a:lnTo>
                    <a:pt x="249" y="84"/>
                  </a:lnTo>
                  <a:lnTo>
                    <a:pt x="249" y="84"/>
                  </a:lnTo>
                  <a:close/>
                  <a:moveTo>
                    <a:pt x="183" y="311"/>
                  </a:moveTo>
                  <a:lnTo>
                    <a:pt x="183" y="311"/>
                  </a:lnTo>
                  <a:lnTo>
                    <a:pt x="193" y="306"/>
                  </a:lnTo>
                  <a:lnTo>
                    <a:pt x="203" y="300"/>
                  </a:lnTo>
                  <a:lnTo>
                    <a:pt x="212" y="293"/>
                  </a:lnTo>
                  <a:lnTo>
                    <a:pt x="220" y="285"/>
                  </a:lnTo>
                  <a:lnTo>
                    <a:pt x="220" y="285"/>
                  </a:lnTo>
                  <a:lnTo>
                    <a:pt x="229" y="275"/>
                  </a:lnTo>
                  <a:lnTo>
                    <a:pt x="237" y="264"/>
                  </a:lnTo>
                  <a:lnTo>
                    <a:pt x="243" y="253"/>
                  </a:lnTo>
                  <a:lnTo>
                    <a:pt x="249" y="240"/>
                  </a:lnTo>
                  <a:lnTo>
                    <a:pt x="249" y="240"/>
                  </a:lnTo>
                  <a:lnTo>
                    <a:pt x="230" y="233"/>
                  </a:lnTo>
                  <a:lnTo>
                    <a:pt x="208" y="228"/>
                  </a:lnTo>
                  <a:lnTo>
                    <a:pt x="208" y="228"/>
                  </a:lnTo>
                  <a:lnTo>
                    <a:pt x="204" y="255"/>
                  </a:lnTo>
                  <a:lnTo>
                    <a:pt x="198" y="277"/>
                  </a:lnTo>
                  <a:lnTo>
                    <a:pt x="195" y="287"/>
                  </a:lnTo>
                  <a:lnTo>
                    <a:pt x="191" y="296"/>
                  </a:lnTo>
                  <a:lnTo>
                    <a:pt x="187" y="303"/>
                  </a:lnTo>
                  <a:lnTo>
                    <a:pt x="183" y="311"/>
                  </a:lnTo>
                  <a:lnTo>
                    <a:pt x="183" y="311"/>
                  </a:lnTo>
                  <a:close/>
                  <a:moveTo>
                    <a:pt x="263" y="162"/>
                  </a:moveTo>
                  <a:lnTo>
                    <a:pt x="263" y="162"/>
                  </a:lnTo>
                  <a:lnTo>
                    <a:pt x="263" y="145"/>
                  </a:lnTo>
                  <a:lnTo>
                    <a:pt x="261" y="126"/>
                  </a:lnTo>
                  <a:lnTo>
                    <a:pt x="257" y="110"/>
                  </a:lnTo>
                  <a:lnTo>
                    <a:pt x="253" y="94"/>
                  </a:lnTo>
                  <a:lnTo>
                    <a:pt x="253" y="94"/>
                  </a:lnTo>
                  <a:lnTo>
                    <a:pt x="232" y="101"/>
                  </a:lnTo>
                  <a:lnTo>
                    <a:pt x="209" y="106"/>
                  </a:lnTo>
                  <a:lnTo>
                    <a:pt x="209" y="106"/>
                  </a:lnTo>
                  <a:lnTo>
                    <a:pt x="212" y="134"/>
                  </a:lnTo>
                  <a:lnTo>
                    <a:pt x="212" y="162"/>
                  </a:lnTo>
                  <a:lnTo>
                    <a:pt x="263" y="162"/>
                  </a:lnTo>
                  <a:close/>
                  <a:moveTo>
                    <a:pt x="263" y="172"/>
                  </a:moveTo>
                  <a:lnTo>
                    <a:pt x="212" y="172"/>
                  </a:lnTo>
                  <a:lnTo>
                    <a:pt x="212" y="172"/>
                  </a:lnTo>
                  <a:lnTo>
                    <a:pt x="211" y="195"/>
                  </a:lnTo>
                  <a:lnTo>
                    <a:pt x="209" y="217"/>
                  </a:lnTo>
                  <a:lnTo>
                    <a:pt x="209" y="217"/>
                  </a:lnTo>
                  <a:lnTo>
                    <a:pt x="232" y="223"/>
                  </a:lnTo>
                  <a:lnTo>
                    <a:pt x="253" y="231"/>
                  </a:lnTo>
                  <a:lnTo>
                    <a:pt x="253" y="231"/>
                  </a:lnTo>
                  <a:lnTo>
                    <a:pt x="257" y="216"/>
                  </a:lnTo>
                  <a:lnTo>
                    <a:pt x="260" y="202"/>
                  </a:lnTo>
                  <a:lnTo>
                    <a:pt x="262" y="187"/>
                  </a:lnTo>
                  <a:lnTo>
                    <a:pt x="263" y="172"/>
                  </a:lnTo>
                  <a:lnTo>
                    <a:pt x="263" y="172"/>
                  </a:lnTo>
                  <a:close/>
                  <a:moveTo>
                    <a:pt x="215" y="20"/>
                  </a:moveTo>
                  <a:lnTo>
                    <a:pt x="215" y="20"/>
                  </a:lnTo>
                  <a:lnTo>
                    <a:pt x="223" y="26"/>
                  </a:lnTo>
                  <a:lnTo>
                    <a:pt x="229" y="32"/>
                  </a:lnTo>
                  <a:lnTo>
                    <a:pt x="240" y="46"/>
                  </a:lnTo>
                  <a:lnTo>
                    <a:pt x="250" y="63"/>
                  </a:lnTo>
                  <a:lnTo>
                    <a:pt x="258" y="81"/>
                  </a:lnTo>
                  <a:lnTo>
                    <a:pt x="258" y="81"/>
                  </a:lnTo>
                  <a:lnTo>
                    <a:pt x="269" y="74"/>
                  </a:lnTo>
                  <a:lnTo>
                    <a:pt x="280" y="67"/>
                  </a:lnTo>
                  <a:lnTo>
                    <a:pt x="280" y="67"/>
                  </a:lnTo>
                  <a:lnTo>
                    <a:pt x="274" y="60"/>
                  </a:lnTo>
                  <a:lnTo>
                    <a:pt x="267" y="53"/>
                  </a:lnTo>
                  <a:lnTo>
                    <a:pt x="259" y="45"/>
                  </a:lnTo>
                  <a:lnTo>
                    <a:pt x="251" y="39"/>
                  </a:lnTo>
                  <a:lnTo>
                    <a:pt x="243" y="33"/>
                  </a:lnTo>
                  <a:lnTo>
                    <a:pt x="235" y="28"/>
                  </a:lnTo>
                  <a:lnTo>
                    <a:pt x="226" y="24"/>
                  </a:lnTo>
                  <a:lnTo>
                    <a:pt x="215" y="20"/>
                  </a:lnTo>
                  <a:lnTo>
                    <a:pt x="215" y="20"/>
                  </a:lnTo>
                  <a:close/>
                  <a:moveTo>
                    <a:pt x="280" y="257"/>
                  </a:moveTo>
                  <a:lnTo>
                    <a:pt x="280" y="257"/>
                  </a:lnTo>
                  <a:lnTo>
                    <a:pt x="269" y="250"/>
                  </a:lnTo>
                  <a:lnTo>
                    <a:pt x="258" y="244"/>
                  </a:lnTo>
                  <a:lnTo>
                    <a:pt x="258" y="244"/>
                  </a:lnTo>
                  <a:lnTo>
                    <a:pt x="250" y="262"/>
                  </a:lnTo>
                  <a:lnTo>
                    <a:pt x="240" y="278"/>
                  </a:lnTo>
                  <a:lnTo>
                    <a:pt x="229" y="292"/>
                  </a:lnTo>
                  <a:lnTo>
                    <a:pt x="223" y="298"/>
                  </a:lnTo>
                  <a:lnTo>
                    <a:pt x="215" y="303"/>
                  </a:lnTo>
                  <a:lnTo>
                    <a:pt x="215" y="303"/>
                  </a:lnTo>
                  <a:lnTo>
                    <a:pt x="226" y="299"/>
                  </a:lnTo>
                  <a:lnTo>
                    <a:pt x="235" y="295"/>
                  </a:lnTo>
                  <a:lnTo>
                    <a:pt x="243" y="290"/>
                  </a:lnTo>
                  <a:lnTo>
                    <a:pt x="251" y="284"/>
                  </a:lnTo>
                  <a:lnTo>
                    <a:pt x="259" y="278"/>
                  </a:lnTo>
                  <a:lnTo>
                    <a:pt x="267" y="272"/>
                  </a:lnTo>
                  <a:lnTo>
                    <a:pt x="274" y="265"/>
                  </a:lnTo>
                  <a:lnTo>
                    <a:pt x="280" y="257"/>
                  </a:lnTo>
                  <a:lnTo>
                    <a:pt x="280" y="257"/>
                  </a:lnTo>
                  <a:close/>
                  <a:moveTo>
                    <a:pt x="314" y="162"/>
                  </a:moveTo>
                  <a:lnTo>
                    <a:pt x="314" y="162"/>
                  </a:lnTo>
                  <a:lnTo>
                    <a:pt x="314" y="151"/>
                  </a:lnTo>
                  <a:lnTo>
                    <a:pt x="313" y="139"/>
                  </a:lnTo>
                  <a:lnTo>
                    <a:pt x="311" y="127"/>
                  </a:lnTo>
                  <a:lnTo>
                    <a:pt x="308" y="116"/>
                  </a:lnTo>
                  <a:lnTo>
                    <a:pt x="303" y="106"/>
                  </a:lnTo>
                  <a:lnTo>
                    <a:pt x="298" y="95"/>
                  </a:lnTo>
                  <a:lnTo>
                    <a:pt x="293" y="85"/>
                  </a:lnTo>
                  <a:lnTo>
                    <a:pt x="286" y="76"/>
                  </a:lnTo>
                  <a:lnTo>
                    <a:pt x="286" y="76"/>
                  </a:lnTo>
                  <a:lnTo>
                    <a:pt x="274" y="83"/>
                  </a:lnTo>
                  <a:lnTo>
                    <a:pt x="261" y="90"/>
                  </a:lnTo>
                  <a:lnTo>
                    <a:pt x="261" y="90"/>
                  </a:lnTo>
                  <a:lnTo>
                    <a:pt x="267" y="107"/>
                  </a:lnTo>
                  <a:lnTo>
                    <a:pt x="270" y="125"/>
                  </a:lnTo>
                  <a:lnTo>
                    <a:pt x="273" y="144"/>
                  </a:lnTo>
                  <a:lnTo>
                    <a:pt x="273" y="162"/>
                  </a:lnTo>
                  <a:lnTo>
                    <a:pt x="314" y="162"/>
                  </a:lnTo>
                  <a:close/>
                  <a:moveTo>
                    <a:pt x="261" y="234"/>
                  </a:moveTo>
                  <a:lnTo>
                    <a:pt x="261" y="234"/>
                  </a:lnTo>
                  <a:lnTo>
                    <a:pt x="274" y="241"/>
                  </a:lnTo>
                  <a:lnTo>
                    <a:pt x="286" y="249"/>
                  </a:lnTo>
                  <a:lnTo>
                    <a:pt x="286" y="249"/>
                  </a:lnTo>
                  <a:lnTo>
                    <a:pt x="292" y="240"/>
                  </a:lnTo>
                  <a:lnTo>
                    <a:pt x="297" y="231"/>
                  </a:lnTo>
                  <a:lnTo>
                    <a:pt x="301" y="221"/>
                  </a:lnTo>
                  <a:lnTo>
                    <a:pt x="306" y="212"/>
                  </a:lnTo>
                  <a:lnTo>
                    <a:pt x="309" y="202"/>
                  </a:lnTo>
                  <a:lnTo>
                    <a:pt x="311" y="193"/>
                  </a:lnTo>
                  <a:lnTo>
                    <a:pt x="313" y="183"/>
                  </a:lnTo>
                  <a:lnTo>
                    <a:pt x="314" y="172"/>
                  </a:lnTo>
                  <a:lnTo>
                    <a:pt x="273" y="172"/>
                  </a:lnTo>
                  <a:lnTo>
                    <a:pt x="273" y="172"/>
                  </a:lnTo>
                  <a:lnTo>
                    <a:pt x="271" y="188"/>
                  </a:lnTo>
                  <a:lnTo>
                    <a:pt x="269" y="204"/>
                  </a:lnTo>
                  <a:lnTo>
                    <a:pt x="266" y="219"/>
                  </a:lnTo>
                  <a:lnTo>
                    <a:pt x="261" y="234"/>
                  </a:lnTo>
                  <a:lnTo>
                    <a:pt x="261" y="23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800">
                <a:latin typeface="Calibri"/>
                <a:ea typeface="+mn-ea"/>
              </a:endParaRPr>
            </a:p>
          </p:txBody>
        </p:sp>
        <p:sp>
          <p:nvSpPr>
            <p:cNvPr id="53" name="Freeform 29">
              <a:extLst>
                <a:ext uri="{FF2B5EF4-FFF2-40B4-BE49-F238E27FC236}">
                  <a16:creationId xmlns:a16="http://schemas.microsoft.com/office/drawing/2014/main" id="{CEB339E2-FA2A-4422-A584-1D0D1C0D5ACF}"/>
                </a:ext>
              </a:extLst>
            </p:cNvPr>
            <p:cNvSpPr>
              <a:spLocks noEditPoints="1"/>
            </p:cNvSpPr>
            <p:nvPr/>
          </p:nvSpPr>
          <p:spPr bwMode="auto">
            <a:xfrm>
              <a:off x="5368054" y="1957388"/>
              <a:ext cx="322854" cy="278204"/>
            </a:xfrm>
            <a:custGeom>
              <a:avLst/>
              <a:gdLst/>
              <a:ahLst/>
              <a:cxnLst>
                <a:cxn ang="0">
                  <a:pos x="373" y="9"/>
                </a:cxn>
                <a:cxn ang="0">
                  <a:pos x="365" y="323"/>
                </a:cxn>
                <a:cxn ang="0">
                  <a:pos x="5" y="320"/>
                </a:cxn>
                <a:cxn ang="0">
                  <a:pos x="5" y="5"/>
                </a:cxn>
                <a:cxn ang="0">
                  <a:pos x="71" y="314"/>
                </a:cxn>
                <a:cxn ang="0">
                  <a:pos x="10" y="15"/>
                </a:cxn>
                <a:cxn ang="0">
                  <a:pos x="15" y="314"/>
                </a:cxn>
                <a:cxn ang="0">
                  <a:pos x="51" y="41"/>
                </a:cxn>
                <a:cxn ang="0">
                  <a:pos x="56" y="48"/>
                </a:cxn>
                <a:cxn ang="0">
                  <a:pos x="27" y="50"/>
                </a:cxn>
                <a:cxn ang="0">
                  <a:pos x="55" y="90"/>
                </a:cxn>
                <a:cxn ang="0">
                  <a:pos x="26" y="88"/>
                </a:cxn>
                <a:cxn ang="0">
                  <a:pos x="51" y="81"/>
                </a:cxn>
                <a:cxn ang="0">
                  <a:pos x="56" y="127"/>
                </a:cxn>
                <a:cxn ang="0">
                  <a:pos x="30" y="132"/>
                </a:cxn>
                <a:cxn ang="0">
                  <a:pos x="27" y="123"/>
                </a:cxn>
                <a:cxn ang="0">
                  <a:pos x="56" y="125"/>
                </a:cxn>
                <a:cxn ang="0">
                  <a:pos x="53" y="172"/>
                </a:cxn>
                <a:cxn ang="0">
                  <a:pos x="25" y="167"/>
                </a:cxn>
                <a:cxn ang="0">
                  <a:pos x="51" y="162"/>
                </a:cxn>
                <a:cxn ang="0">
                  <a:pos x="56" y="208"/>
                </a:cxn>
                <a:cxn ang="0">
                  <a:pos x="28" y="213"/>
                </a:cxn>
                <a:cxn ang="0">
                  <a:pos x="28" y="203"/>
                </a:cxn>
                <a:cxn ang="0">
                  <a:pos x="56" y="208"/>
                </a:cxn>
                <a:cxn ang="0">
                  <a:pos x="51" y="253"/>
                </a:cxn>
                <a:cxn ang="0">
                  <a:pos x="25" y="248"/>
                </a:cxn>
                <a:cxn ang="0">
                  <a:pos x="53" y="243"/>
                </a:cxn>
                <a:cxn ang="0">
                  <a:pos x="56" y="291"/>
                </a:cxn>
                <a:cxn ang="0">
                  <a:pos x="27" y="293"/>
                </a:cxn>
                <a:cxn ang="0">
                  <a:pos x="30" y="284"/>
                </a:cxn>
                <a:cxn ang="0">
                  <a:pos x="56" y="289"/>
                </a:cxn>
                <a:cxn ang="0">
                  <a:pos x="241" y="163"/>
                </a:cxn>
                <a:cxn ang="0">
                  <a:pos x="150" y="233"/>
                </a:cxn>
                <a:cxn ang="0">
                  <a:pos x="142" y="107"/>
                </a:cxn>
                <a:cxn ang="0">
                  <a:pos x="241" y="163"/>
                </a:cxn>
                <a:cxn ang="0">
                  <a:pos x="304" y="314"/>
                </a:cxn>
                <a:cxn ang="0">
                  <a:pos x="364" y="15"/>
                </a:cxn>
                <a:cxn ang="0">
                  <a:pos x="319" y="46"/>
                </a:cxn>
                <a:cxn ang="0">
                  <a:pos x="344" y="41"/>
                </a:cxn>
                <a:cxn ang="0">
                  <a:pos x="348" y="50"/>
                </a:cxn>
                <a:cxn ang="0">
                  <a:pos x="320" y="48"/>
                </a:cxn>
                <a:cxn ang="0">
                  <a:pos x="322" y="81"/>
                </a:cxn>
                <a:cxn ang="0">
                  <a:pos x="349" y="86"/>
                </a:cxn>
                <a:cxn ang="0">
                  <a:pos x="324" y="91"/>
                </a:cxn>
                <a:cxn ang="0">
                  <a:pos x="319" y="127"/>
                </a:cxn>
                <a:cxn ang="0">
                  <a:pos x="346" y="122"/>
                </a:cxn>
                <a:cxn ang="0">
                  <a:pos x="346" y="132"/>
                </a:cxn>
                <a:cxn ang="0">
                  <a:pos x="319" y="127"/>
                </a:cxn>
                <a:cxn ang="0">
                  <a:pos x="324" y="162"/>
                </a:cxn>
                <a:cxn ang="0">
                  <a:pos x="349" y="167"/>
                </a:cxn>
                <a:cxn ang="0">
                  <a:pos x="322" y="172"/>
                </a:cxn>
                <a:cxn ang="0">
                  <a:pos x="320" y="206"/>
                </a:cxn>
                <a:cxn ang="0">
                  <a:pos x="348" y="204"/>
                </a:cxn>
                <a:cxn ang="0">
                  <a:pos x="344" y="213"/>
                </a:cxn>
                <a:cxn ang="0">
                  <a:pos x="319" y="208"/>
                </a:cxn>
                <a:cxn ang="0">
                  <a:pos x="344" y="243"/>
                </a:cxn>
                <a:cxn ang="0">
                  <a:pos x="349" y="250"/>
                </a:cxn>
                <a:cxn ang="0">
                  <a:pos x="321" y="252"/>
                </a:cxn>
                <a:cxn ang="0">
                  <a:pos x="348" y="293"/>
                </a:cxn>
                <a:cxn ang="0">
                  <a:pos x="320" y="291"/>
                </a:cxn>
                <a:cxn ang="0">
                  <a:pos x="344" y="284"/>
                </a:cxn>
              </a:cxnLst>
              <a:rect l="0" t="0" r="r" b="b"/>
              <a:pathLst>
                <a:path w="374" h="324">
                  <a:moveTo>
                    <a:pt x="299" y="0"/>
                  </a:moveTo>
                  <a:lnTo>
                    <a:pt x="359" y="0"/>
                  </a:lnTo>
                  <a:lnTo>
                    <a:pt x="359" y="0"/>
                  </a:lnTo>
                  <a:lnTo>
                    <a:pt x="365" y="1"/>
                  </a:lnTo>
                  <a:lnTo>
                    <a:pt x="370" y="5"/>
                  </a:lnTo>
                  <a:lnTo>
                    <a:pt x="370" y="5"/>
                  </a:lnTo>
                  <a:lnTo>
                    <a:pt x="373" y="9"/>
                  </a:lnTo>
                  <a:lnTo>
                    <a:pt x="374" y="15"/>
                  </a:lnTo>
                  <a:lnTo>
                    <a:pt x="374" y="309"/>
                  </a:lnTo>
                  <a:lnTo>
                    <a:pt x="374" y="309"/>
                  </a:lnTo>
                  <a:lnTo>
                    <a:pt x="373" y="315"/>
                  </a:lnTo>
                  <a:lnTo>
                    <a:pt x="370" y="320"/>
                  </a:lnTo>
                  <a:lnTo>
                    <a:pt x="370" y="320"/>
                  </a:lnTo>
                  <a:lnTo>
                    <a:pt x="365" y="323"/>
                  </a:lnTo>
                  <a:lnTo>
                    <a:pt x="359" y="324"/>
                  </a:lnTo>
                  <a:lnTo>
                    <a:pt x="299" y="324"/>
                  </a:lnTo>
                  <a:lnTo>
                    <a:pt x="76" y="324"/>
                  </a:lnTo>
                  <a:lnTo>
                    <a:pt x="15" y="324"/>
                  </a:lnTo>
                  <a:lnTo>
                    <a:pt x="15" y="324"/>
                  </a:lnTo>
                  <a:lnTo>
                    <a:pt x="9" y="323"/>
                  </a:lnTo>
                  <a:lnTo>
                    <a:pt x="5" y="320"/>
                  </a:lnTo>
                  <a:lnTo>
                    <a:pt x="5" y="320"/>
                  </a:lnTo>
                  <a:lnTo>
                    <a:pt x="1" y="315"/>
                  </a:lnTo>
                  <a:lnTo>
                    <a:pt x="0" y="309"/>
                  </a:lnTo>
                  <a:lnTo>
                    <a:pt x="0" y="15"/>
                  </a:lnTo>
                  <a:lnTo>
                    <a:pt x="0" y="15"/>
                  </a:lnTo>
                  <a:lnTo>
                    <a:pt x="1" y="9"/>
                  </a:lnTo>
                  <a:lnTo>
                    <a:pt x="5" y="5"/>
                  </a:lnTo>
                  <a:lnTo>
                    <a:pt x="5" y="5"/>
                  </a:lnTo>
                  <a:lnTo>
                    <a:pt x="9" y="1"/>
                  </a:lnTo>
                  <a:lnTo>
                    <a:pt x="15" y="0"/>
                  </a:lnTo>
                  <a:lnTo>
                    <a:pt x="76" y="0"/>
                  </a:lnTo>
                  <a:lnTo>
                    <a:pt x="299" y="0"/>
                  </a:lnTo>
                  <a:close/>
                  <a:moveTo>
                    <a:pt x="15" y="314"/>
                  </a:moveTo>
                  <a:lnTo>
                    <a:pt x="71" y="314"/>
                  </a:lnTo>
                  <a:lnTo>
                    <a:pt x="71" y="10"/>
                  </a:lnTo>
                  <a:lnTo>
                    <a:pt x="15" y="10"/>
                  </a:lnTo>
                  <a:lnTo>
                    <a:pt x="15" y="10"/>
                  </a:lnTo>
                  <a:lnTo>
                    <a:pt x="13" y="10"/>
                  </a:lnTo>
                  <a:lnTo>
                    <a:pt x="12" y="11"/>
                  </a:lnTo>
                  <a:lnTo>
                    <a:pt x="11" y="13"/>
                  </a:lnTo>
                  <a:lnTo>
                    <a:pt x="10" y="15"/>
                  </a:lnTo>
                  <a:lnTo>
                    <a:pt x="10" y="309"/>
                  </a:lnTo>
                  <a:lnTo>
                    <a:pt x="10" y="309"/>
                  </a:lnTo>
                  <a:lnTo>
                    <a:pt x="11" y="311"/>
                  </a:lnTo>
                  <a:lnTo>
                    <a:pt x="12" y="313"/>
                  </a:lnTo>
                  <a:lnTo>
                    <a:pt x="13" y="314"/>
                  </a:lnTo>
                  <a:lnTo>
                    <a:pt x="15" y="314"/>
                  </a:lnTo>
                  <a:lnTo>
                    <a:pt x="15" y="314"/>
                  </a:lnTo>
                  <a:close/>
                  <a:moveTo>
                    <a:pt x="25" y="46"/>
                  </a:moveTo>
                  <a:lnTo>
                    <a:pt x="25" y="46"/>
                  </a:lnTo>
                  <a:lnTo>
                    <a:pt x="26" y="44"/>
                  </a:lnTo>
                  <a:lnTo>
                    <a:pt x="27" y="42"/>
                  </a:lnTo>
                  <a:lnTo>
                    <a:pt x="28" y="41"/>
                  </a:lnTo>
                  <a:lnTo>
                    <a:pt x="30" y="41"/>
                  </a:lnTo>
                  <a:lnTo>
                    <a:pt x="51" y="41"/>
                  </a:lnTo>
                  <a:lnTo>
                    <a:pt x="51" y="41"/>
                  </a:lnTo>
                  <a:lnTo>
                    <a:pt x="53" y="41"/>
                  </a:lnTo>
                  <a:lnTo>
                    <a:pt x="55" y="42"/>
                  </a:lnTo>
                  <a:lnTo>
                    <a:pt x="56" y="44"/>
                  </a:lnTo>
                  <a:lnTo>
                    <a:pt x="56" y="46"/>
                  </a:lnTo>
                  <a:lnTo>
                    <a:pt x="56" y="46"/>
                  </a:lnTo>
                  <a:lnTo>
                    <a:pt x="56" y="48"/>
                  </a:lnTo>
                  <a:lnTo>
                    <a:pt x="55" y="50"/>
                  </a:lnTo>
                  <a:lnTo>
                    <a:pt x="53" y="51"/>
                  </a:lnTo>
                  <a:lnTo>
                    <a:pt x="51" y="51"/>
                  </a:lnTo>
                  <a:lnTo>
                    <a:pt x="30" y="51"/>
                  </a:lnTo>
                  <a:lnTo>
                    <a:pt x="30" y="51"/>
                  </a:lnTo>
                  <a:lnTo>
                    <a:pt x="28" y="51"/>
                  </a:lnTo>
                  <a:lnTo>
                    <a:pt x="27" y="50"/>
                  </a:lnTo>
                  <a:lnTo>
                    <a:pt x="26" y="48"/>
                  </a:lnTo>
                  <a:lnTo>
                    <a:pt x="25" y="46"/>
                  </a:lnTo>
                  <a:lnTo>
                    <a:pt x="25" y="46"/>
                  </a:lnTo>
                  <a:close/>
                  <a:moveTo>
                    <a:pt x="56" y="86"/>
                  </a:moveTo>
                  <a:lnTo>
                    <a:pt x="56" y="86"/>
                  </a:lnTo>
                  <a:lnTo>
                    <a:pt x="56" y="88"/>
                  </a:lnTo>
                  <a:lnTo>
                    <a:pt x="55" y="90"/>
                  </a:lnTo>
                  <a:lnTo>
                    <a:pt x="53" y="91"/>
                  </a:lnTo>
                  <a:lnTo>
                    <a:pt x="51" y="91"/>
                  </a:lnTo>
                  <a:lnTo>
                    <a:pt x="30" y="91"/>
                  </a:lnTo>
                  <a:lnTo>
                    <a:pt x="30" y="91"/>
                  </a:lnTo>
                  <a:lnTo>
                    <a:pt x="28" y="91"/>
                  </a:lnTo>
                  <a:lnTo>
                    <a:pt x="27" y="90"/>
                  </a:lnTo>
                  <a:lnTo>
                    <a:pt x="26" y="88"/>
                  </a:lnTo>
                  <a:lnTo>
                    <a:pt x="25" y="86"/>
                  </a:lnTo>
                  <a:lnTo>
                    <a:pt x="25" y="86"/>
                  </a:lnTo>
                  <a:lnTo>
                    <a:pt x="26" y="84"/>
                  </a:lnTo>
                  <a:lnTo>
                    <a:pt x="27" y="82"/>
                  </a:lnTo>
                  <a:lnTo>
                    <a:pt x="28" y="81"/>
                  </a:lnTo>
                  <a:lnTo>
                    <a:pt x="30" y="81"/>
                  </a:lnTo>
                  <a:lnTo>
                    <a:pt x="51" y="81"/>
                  </a:lnTo>
                  <a:lnTo>
                    <a:pt x="51" y="81"/>
                  </a:lnTo>
                  <a:lnTo>
                    <a:pt x="53" y="81"/>
                  </a:lnTo>
                  <a:lnTo>
                    <a:pt x="55" y="82"/>
                  </a:lnTo>
                  <a:lnTo>
                    <a:pt x="56" y="84"/>
                  </a:lnTo>
                  <a:lnTo>
                    <a:pt x="56" y="86"/>
                  </a:lnTo>
                  <a:lnTo>
                    <a:pt x="56" y="86"/>
                  </a:lnTo>
                  <a:close/>
                  <a:moveTo>
                    <a:pt x="56" y="127"/>
                  </a:moveTo>
                  <a:lnTo>
                    <a:pt x="56" y="127"/>
                  </a:lnTo>
                  <a:lnTo>
                    <a:pt x="56" y="129"/>
                  </a:lnTo>
                  <a:lnTo>
                    <a:pt x="55" y="131"/>
                  </a:lnTo>
                  <a:lnTo>
                    <a:pt x="53" y="132"/>
                  </a:lnTo>
                  <a:lnTo>
                    <a:pt x="51" y="132"/>
                  </a:lnTo>
                  <a:lnTo>
                    <a:pt x="30" y="132"/>
                  </a:lnTo>
                  <a:lnTo>
                    <a:pt x="30" y="132"/>
                  </a:lnTo>
                  <a:lnTo>
                    <a:pt x="28" y="132"/>
                  </a:lnTo>
                  <a:lnTo>
                    <a:pt x="27" y="131"/>
                  </a:lnTo>
                  <a:lnTo>
                    <a:pt x="26" y="129"/>
                  </a:lnTo>
                  <a:lnTo>
                    <a:pt x="25" y="127"/>
                  </a:lnTo>
                  <a:lnTo>
                    <a:pt x="25" y="127"/>
                  </a:lnTo>
                  <a:lnTo>
                    <a:pt x="26" y="125"/>
                  </a:lnTo>
                  <a:lnTo>
                    <a:pt x="27" y="123"/>
                  </a:lnTo>
                  <a:lnTo>
                    <a:pt x="28" y="122"/>
                  </a:lnTo>
                  <a:lnTo>
                    <a:pt x="30" y="122"/>
                  </a:lnTo>
                  <a:lnTo>
                    <a:pt x="51" y="122"/>
                  </a:lnTo>
                  <a:lnTo>
                    <a:pt x="51" y="122"/>
                  </a:lnTo>
                  <a:lnTo>
                    <a:pt x="53" y="122"/>
                  </a:lnTo>
                  <a:lnTo>
                    <a:pt x="55" y="123"/>
                  </a:lnTo>
                  <a:lnTo>
                    <a:pt x="56" y="125"/>
                  </a:lnTo>
                  <a:lnTo>
                    <a:pt x="56" y="127"/>
                  </a:lnTo>
                  <a:lnTo>
                    <a:pt x="56" y="127"/>
                  </a:lnTo>
                  <a:close/>
                  <a:moveTo>
                    <a:pt x="56" y="167"/>
                  </a:moveTo>
                  <a:lnTo>
                    <a:pt x="56" y="167"/>
                  </a:lnTo>
                  <a:lnTo>
                    <a:pt x="56" y="169"/>
                  </a:lnTo>
                  <a:lnTo>
                    <a:pt x="55" y="171"/>
                  </a:lnTo>
                  <a:lnTo>
                    <a:pt x="53" y="172"/>
                  </a:lnTo>
                  <a:lnTo>
                    <a:pt x="51" y="172"/>
                  </a:lnTo>
                  <a:lnTo>
                    <a:pt x="30" y="172"/>
                  </a:lnTo>
                  <a:lnTo>
                    <a:pt x="30" y="172"/>
                  </a:lnTo>
                  <a:lnTo>
                    <a:pt x="28" y="172"/>
                  </a:lnTo>
                  <a:lnTo>
                    <a:pt x="27" y="171"/>
                  </a:lnTo>
                  <a:lnTo>
                    <a:pt x="26" y="169"/>
                  </a:lnTo>
                  <a:lnTo>
                    <a:pt x="25" y="167"/>
                  </a:lnTo>
                  <a:lnTo>
                    <a:pt x="25" y="167"/>
                  </a:lnTo>
                  <a:lnTo>
                    <a:pt x="26" y="165"/>
                  </a:lnTo>
                  <a:lnTo>
                    <a:pt x="27" y="163"/>
                  </a:lnTo>
                  <a:lnTo>
                    <a:pt x="28" y="162"/>
                  </a:lnTo>
                  <a:lnTo>
                    <a:pt x="30" y="162"/>
                  </a:lnTo>
                  <a:lnTo>
                    <a:pt x="51" y="162"/>
                  </a:lnTo>
                  <a:lnTo>
                    <a:pt x="51" y="162"/>
                  </a:lnTo>
                  <a:lnTo>
                    <a:pt x="53" y="162"/>
                  </a:lnTo>
                  <a:lnTo>
                    <a:pt x="55" y="163"/>
                  </a:lnTo>
                  <a:lnTo>
                    <a:pt x="56" y="165"/>
                  </a:lnTo>
                  <a:lnTo>
                    <a:pt x="56" y="167"/>
                  </a:lnTo>
                  <a:lnTo>
                    <a:pt x="56" y="167"/>
                  </a:lnTo>
                  <a:close/>
                  <a:moveTo>
                    <a:pt x="56" y="208"/>
                  </a:moveTo>
                  <a:lnTo>
                    <a:pt x="56" y="208"/>
                  </a:lnTo>
                  <a:lnTo>
                    <a:pt x="56" y="210"/>
                  </a:lnTo>
                  <a:lnTo>
                    <a:pt x="55" y="212"/>
                  </a:lnTo>
                  <a:lnTo>
                    <a:pt x="53" y="213"/>
                  </a:lnTo>
                  <a:lnTo>
                    <a:pt x="51" y="213"/>
                  </a:lnTo>
                  <a:lnTo>
                    <a:pt x="30" y="213"/>
                  </a:lnTo>
                  <a:lnTo>
                    <a:pt x="30" y="213"/>
                  </a:lnTo>
                  <a:lnTo>
                    <a:pt x="28" y="213"/>
                  </a:lnTo>
                  <a:lnTo>
                    <a:pt x="27" y="212"/>
                  </a:lnTo>
                  <a:lnTo>
                    <a:pt x="26" y="210"/>
                  </a:lnTo>
                  <a:lnTo>
                    <a:pt x="25" y="208"/>
                  </a:lnTo>
                  <a:lnTo>
                    <a:pt x="25" y="208"/>
                  </a:lnTo>
                  <a:lnTo>
                    <a:pt x="26" y="206"/>
                  </a:lnTo>
                  <a:lnTo>
                    <a:pt x="27" y="204"/>
                  </a:lnTo>
                  <a:lnTo>
                    <a:pt x="28" y="203"/>
                  </a:lnTo>
                  <a:lnTo>
                    <a:pt x="30" y="203"/>
                  </a:lnTo>
                  <a:lnTo>
                    <a:pt x="51" y="203"/>
                  </a:lnTo>
                  <a:lnTo>
                    <a:pt x="51" y="203"/>
                  </a:lnTo>
                  <a:lnTo>
                    <a:pt x="53" y="203"/>
                  </a:lnTo>
                  <a:lnTo>
                    <a:pt x="55" y="204"/>
                  </a:lnTo>
                  <a:lnTo>
                    <a:pt x="56" y="206"/>
                  </a:lnTo>
                  <a:lnTo>
                    <a:pt x="56" y="208"/>
                  </a:lnTo>
                  <a:lnTo>
                    <a:pt x="56" y="208"/>
                  </a:lnTo>
                  <a:close/>
                  <a:moveTo>
                    <a:pt x="56" y="248"/>
                  </a:moveTo>
                  <a:lnTo>
                    <a:pt x="56" y="248"/>
                  </a:lnTo>
                  <a:lnTo>
                    <a:pt x="56" y="250"/>
                  </a:lnTo>
                  <a:lnTo>
                    <a:pt x="55" y="252"/>
                  </a:lnTo>
                  <a:lnTo>
                    <a:pt x="53" y="253"/>
                  </a:lnTo>
                  <a:lnTo>
                    <a:pt x="51" y="253"/>
                  </a:lnTo>
                  <a:lnTo>
                    <a:pt x="30" y="253"/>
                  </a:lnTo>
                  <a:lnTo>
                    <a:pt x="30" y="253"/>
                  </a:lnTo>
                  <a:lnTo>
                    <a:pt x="28" y="253"/>
                  </a:lnTo>
                  <a:lnTo>
                    <a:pt x="27" y="252"/>
                  </a:lnTo>
                  <a:lnTo>
                    <a:pt x="26" y="250"/>
                  </a:lnTo>
                  <a:lnTo>
                    <a:pt x="25" y="248"/>
                  </a:lnTo>
                  <a:lnTo>
                    <a:pt x="25" y="248"/>
                  </a:lnTo>
                  <a:lnTo>
                    <a:pt x="26" y="246"/>
                  </a:lnTo>
                  <a:lnTo>
                    <a:pt x="27" y="244"/>
                  </a:lnTo>
                  <a:lnTo>
                    <a:pt x="28" y="243"/>
                  </a:lnTo>
                  <a:lnTo>
                    <a:pt x="30" y="243"/>
                  </a:lnTo>
                  <a:lnTo>
                    <a:pt x="51" y="243"/>
                  </a:lnTo>
                  <a:lnTo>
                    <a:pt x="51" y="243"/>
                  </a:lnTo>
                  <a:lnTo>
                    <a:pt x="53" y="243"/>
                  </a:lnTo>
                  <a:lnTo>
                    <a:pt x="55" y="244"/>
                  </a:lnTo>
                  <a:lnTo>
                    <a:pt x="56" y="246"/>
                  </a:lnTo>
                  <a:lnTo>
                    <a:pt x="56" y="248"/>
                  </a:lnTo>
                  <a:lnTo>
                    <a:pt x="56" y="248"/>
                  </a:lnTo>
                  <a:close/>
                  <a:moveTo>
                    <a:pt x="56" y="289"/>
                  </a:moveTo>
                  <a:lnTo>
                    <a:pt x="56" y="289"/>
                  </a:lnTo>
                  <a:lnTo>
                    <a:pt x="56" y="291"/>
                  </a:lnTo>
                  <a:lnTo>
                    <a:pt x="55" y="293"/>
                  </a:lnTo>
                  <a:lnTo>
                    <a:pt x="53" y="294"/>
                  </a:lnTo>
                  <a:lnTo>
                    <a:pt x="51" y="294"/>
                  </a:lnTo>
                  <a:lnTo>
                    <a:pt x="30" y="294"/>
                  </a:lnTo>
                  <a:lnTo>
                    <a:pt x="30" y="294"/>
                  </a:lnTo>
                  <a:lnTo>
                    <a:pt x="28" y="294"/>
                  </a:lnTo>
                  <a:lnTo>
                    <a:pt x="27" y="293"/>
                  </a:lnTo>
                  <a:lnTo>
                    <a:pt x="26" y="291"/>
                  </a:lnTo>
                  <a:lnTo>
                    <a:pt x="25" y="289"/>
                  </a:lnTo>
                  <a:lnTo>
                    <a:pt x="25" y="289"/>
                  </a:lnTo>
                  <a:lnTo>
                    <a:pt x="26" y="287"/>
                  </a:lnTo>
                  <a:lnTo>
                    <a:pt x="27" y="285"/>
                  </a:lnTo>
                  <a:lnTo>
                    <a:pt x="28" y="284"/>
                  </a:lnTo>
                  <a:lnTo>
                    <a:pt x="30" y="284"/>
                  </a:lnTo>
                  <a:lnTo>
                    <a:pt x="51" y="284"/>
                  </a:lnTo>
                  <a:lnTo>
                    <a:pt x="51" y="284"/>
                  </a:lnTo>
                  <a:lnTo>
                    <a:pt x="53" y="284"/>
                  </a:lnTo>
                  <a:lnTo>
                    <a:pt x="55" y="285"/>
                  </a:lnTo>
                  <a:lnTo>
                    <a:pt x="56" y="287"/>
                  </a:lnTo>
                  <a:lnTo>
                    <a:pt x="56" y="289"/>
                  </a:lnTo>
                  <a:lnTo>
                    <a:pt x="56" y="289"/>
                  </a:lnTo>
                  <a:close/>
                  <a:moveTo>
                    <a:pt x="294" y="314"/>
                  </a:moveTo>
                  <a:lnTo>
                    <a:pt x="294" y="10"/>
                  </a:lnTo>
                  <a:lnTo>
                    <a:pt x="81" y="10"/>
                  </a:lnTo>
                  <a:lnTo>
                    <a:pt x="81" y="314"/>
                  </a:lnTo>
                  <a:lnTo>
                    <a:pt x="294" y="314"/>
                  </a:lnTo>
                  <a:close/>
                  <a:moveTo>
                    <a:pt x="241" y="163"/>
                  </a:moveTo>
                  <a:lnTo>
                    <a:pt x="241" y="163"/>
                  </a:lnTo>
                  <a:lnTo>
                    <a:pt x="243" y="165"/>
                  </a:lnTo>
                  <a:lnTo>
                    <a:pt x="243" y="167"/>
                  </a:lnTo>
                  <a:lnTo>
                    <a:pt x="243" y="167"/>
                  </a:lnTo>
                  <a:lnTo>
                    <a:pt x="243" y="170"/>
                  </a:lnTo>
                  <a:lnTo>
                    <a:pt x="241" y="172"/>
                  </a:lnTo>
                  <a:lnTo>
                    <a:pt x="150" y="233"/>
                  </a:lnTo>
                  <a:lnTo>
                    <a:pt x="150" y="233"/>
                  </a:lnTo>
                  <a:lnTo>
                    <a:pt x="147" y="233"/>
                  </a:lnTo>
                  <a:lnTo>
                    <a:pt x="147" y="233"/>
                  </a:lnTo>
                  <a:lnTo>
                    <a:pt x="145" y="233"/>
                  </a:lnTo>
                  <a:lnTo>
                    <a:pt x="145" y="233"/>
                  </a:lnTo>
                  <a:lnTo>
                    <a:pt x="143" y="231"/>
                  </a:lnTo>
                  <a:lnTo>
                    <a:pt x="142" y="228"/>
                  </a:lnTo>
                  <a:lnTo>
                    <a:pt x="142" y="107"/>
                  </a:lnTo>
                  <a:lnTo>
                    <a:pt x="142" y="107"/>
                  </a:lnTo>
                  <a:lnTo>
                    <a:pt x="143" y="105"/>
                  </a:lnTo>
                  <a:lnTo>
                    <a:pt x="145" y="102"/>
                  </a:lnTo>
                  <a:lnTo>
                    <a:pt x="145" y="102"/>
                  </a:lnTo>
                  <a:lnTo>
                    <a:pt x="147" y="101"/>
                  </a:lnTo>
                  <a:lnTo>
                    <a:pt x="150" y="102"/>
                  </a:lnTo>
                  <a:lnTo>
                    <a:pt x="241" y="163"/>
                  </a:lnTo>
                  <a:close/>
                  <a:moveTo>
                    <a:pt x="230" y="167"/>
                  </a:moveTo>
                  <a:lnTo>
                    <a:pt x="152" y="117"/>
                  </a:lnTo>
                  <a:lnTo>
                    <a:pt x="152" y="219"/>
                  </a:lnTo>
                  <a:lnTo>
                    <a:pt x="230" y="167"/>
                  </a:lnTo>
                  <a:close/>
                  <a:moveTo>
                    <a:pt x="359" y="10"/>
                  </a:moveTo>
                  <a:lnTo>
                    <a:pt x="304" y="10"/>
                  </a:lnTo>
                  <a:lnTo>
                    <a:pt x="304" y="314"/>
                  </a:lnTo>
                  <a:lnTo>
                    <a:pt x="359" y="314"/>
                  </a:lnTo>
                  <a:lnTo>
                    <a:pt x="359" y="314"/>
                  </a:lnTo>
                  <a:lnTo>
                    <a:pt x="361" y="314"/>
                  </a:lnTo>
                  <a:lnTo>
                    <a:pt x="363" y="313"/>
                  </a:lnTo>
                  <a:lnTo>
                    <a:pt x="364" y="311"/>
                  </a:lnTo>
                  <a:lnTo>
                    <a:pt x="364" y="309"/>
                  </a:lnTo>
                  <a:lnTo>
                    <a:pt x="364" y="15"/>
                  </a:lnTo>
                  <a:lnTo>
                    <a:pt x="364" y="15"/>
                  </a:lnTo>
                  <a:lnTo>
                    <a:pt x="364" y="13"/>
                  </a:lnTo>
                  <a:lnTo>
                    <a:pt x="363" y="11"/>
                  </a:lnTo>
                  <a:lnTo>
                    <a:pt x="361" y="10"/>
                  </a:lnTo>
                  <a:lnTo>
                    <a:pt x="359" y="10"/>
                  </a:lnTo>
                  <a:lnTo>
                    <a:pt x="359" y="10"/>
                  </a:lnTo>
                  <a:close/>
                  <a:moveTo>
                    <a:pt x="319" y="46"/>
                  </a:moveTo>
                  <a:lnTo>
                    <a:pt x="319" y="46"/>
                  </a:lnTo>
                  <a:lnTo>
                    <a:pt x="320" y="44"/>
                  </a:lnTo>
                  <a:lnTo>
                    <a:pt x="321" y="42"/>
                  </a:lnTo>
                  <a:lnTo>
                    <a:pt x="322" y="41"/>
                  </a:lnTo>
                  <a:lnTo>
                    <a:pt x="324" y="41"/>
                  </a:lnTo>
                  <a:lnTo>
                    <a:pt x="344" y="41"/>
                  </a:lnTo>
                  <a:lnTo>
                    <a:pt x="344" y="41"/>
                  </a:lnTo>
                  <a:lnTo>
                    <a:pt x="346" y="41"/>
                  </a:lnTo>
                  <a:lnTo>
                    <a:pt x="348" y="42"/>
                  </a:lnTo>
                  <a:lnTo>
                    <a:pt x="349" y="44"/>
                  </a:lnTo>
                  <a:lnTo>
                    <a:pt x="349" y="46"/>
                  </a:lnTo>
                  <a:lnTo>
                    <a:pt x="349" y="46"/>
                  </a:lnTo>
                  <a:lnTo>
                    <a:pt x="349" y="48"/>
                  </a:lnTo>
                  <a:lnTo>
                    <a:pt x="348" y="50"/>
                  </a:lnTo>
                  <a:lnTo>
                    <a:pt x="346" y="51"/>
                  </a:lnTo>
                  <a:lnTo>
                    <a:pt x="344" y="51"/>
                  </a:lnTo>
                  <a:lnTo>
                    <a:pt x="324" y="51"/>
                  </a:lnTo>
                  <a:lnTo>
                    <a:pt x="324" y="51"/>
                  </a:lnTo>
                  <a:lnTo>
                    <a:pt x="322" y="51"/>
                  </a:lnTo>
                  <a:lnTo>
                    <a:pt x="321" y="50"/>
                  </a:lnTo>
                  <a:lnTo>
                    <a:pt x="320" y="48"/>
                  </a:lnTo>
                  <a:lnTo>
                    <a:pt x="319" y="46"/>
                  </a:lnTo>
                  <a:lnTo>
                    <a:pt x="319" y="46"/>
                  </a:lnTo>
                  <a:close/>
                  <a:moveTo>
                    <a:pt x="319" y="86"/>
                  </a:moveTo>
                  <a:lnTo>
                    <a:pt x="319" y="86"/>
                  </a:lnTo>
                  <a:lnTo>
                    <a:pt x="320" y="84"/>
                  </a:lnTo>
                  <a:lnTo>
                    <a:pt x="321" y="82"/>
                  </a:lnTo>
                  <a:lnTo>
                    <a:pt x="322" y="81"/>
                  </a:lnTo>
                  <a:lnTo>
                    <a:pt x="324" y="81"/>
                  </a:lnTo>
                  <a:lnTo>
                    <a:pt x="344" y="81"/>
                  </a:lnTo>
                  <a:lnTo>
                    <a:pt x="344" y="81"/>
                  </a:lnTo>
                  <a:lnTo>
                    <a:pt x="346" y="81"/>
                  </a:lnTo>
                  <a:lnTo>
                    <a:pt x="348" y="82"/>
                  </a:lnTo>
                  <a:lnTo>
                    <a:pt x="349" y="84"/>
                  </a:lnTo>
                  <a:lnTo>
                    <a:pt x="349" y="86"/>
                  </a:lnTo>
                  <a:lnTo>
                    <a:pt x="349" y="86"/>
                  </a:lnTo>
                  <a:lnTo>
                    <a:pt x="349" y="88"/>
                  </a:lnTo>
                  <a:lnTo>
                    <a:pt x="348" y="90"/>
                  </a:lnTo>
                  <a:lnTo>
                    <a:pt x="346" y="91"/>
                  </a:lnTo>
                  <a:lnTo>
                    <a:pt x="344" y="91"/>
                  </a:lnTo>
                  <a:lnTo>
                    <a:pt x="324" y="91"/>
                  </a:lnTo>
                  <a:lnTo>
                    <a:pt x="324" y="91"/>
                  </a:lnTo>
                  <a:lnTo>
                    <a:pt x="322" y="91"/>
                  </a:lnTo>
                  <a:lnTo>
                    <a:pt x="321" y="90"/>
                  </a:lnTo>
                  <a:lnTo>
                    <a:pt x="320" y="88"/>
                  </a:lnTo>
                  <a:lnTo>
                    <a:pt x="319" y="86"/>
                  </a:lnTo>
                  <a:lnTo>
                    <a:pt x="319" y="86"/>
                  </a:lnTo>
                  <a:close/>
                  <a:moveTo>
                    <a:pt x="319" y="127"/>
                  </a:moveTo>
                  <a:lnTo>
                    <a:pt x="319" y="127"/>
                  </a:lnTo>
                  <a:lnTo>
                    <a:pt x="320" y="125"/>
                  </a:lnTo>
                  <a:lnTo>
                    <a:pt x="321" y="123"/>
                  </a:lnTo>
                  <a:lnTo>
                    <a:pt x="322" y="122"/>
                  </a:lnTo>
                  <a:lnTo>
                    <a:pt x="324" y="122"/>
                  </a:lnTo>
                  <a:lnTo>
                    <a:pt x="344" y="122"/>
                  </a:lnTo>
                  <a:lnTo>
                    <a:pt x="344" y="122"/>
                  </a:lnTo>
                  <a:lnTo>
                    <a:pt x="346" y="122"/>
                  </a:lnTo>
                  <a:lnTo>
                    <a:pt x="348" y="123"/>
                  </a:lnTo>
                  <a:lnTo>
                    <a:pt x="349" y="125"/>
                  </a:lnTo>
                  <a:lnTo>
                    <a:pt x="349" y="127"/>
                  </a:lnTo>
                  <a:lnTo>
                    <a:pt x="349" y="127"/>
                  </a:lnTo>
                  <a:lnTo>
                    <a:pt x="349" y="129"/>
                  </a:lnTo>
                  <a:lnTo>
                    <a:pt x="348" y="131"/>
                  </a:lnTo>
                  <a:lnTo>
                    <a:pt x="346" y="132"/>
                  </a:lnTo>
                  <a:lnTo>
                    <a:pt x="344" y="132"/>
                  </a:lnTo>
                  <a:lnTo>
                    <a:pt x="324" y="132"/>
                  </a:lnTo>
                  <a:lnTo>
                    <a:pt x="324" y="132"/>
                  </a:lnTo>
                  <a:lnTo>
                    <a:pt x="322" y="132"/>
                  </a:lnTo>
                  <a:lnTo>
                    <a:pt x="321" y="131"/>
                  </a:lnTo>
                  <a:lnTo>
                    <a:pt x="320" y="129"/>
                  </a:lnTo>
                  <a:lnTo>
                    <a:pt x="319" y="127"/>
                  </a:lnTo>
                  <a:lnTo>
                    <a:pt x="319" y="127"/>
                  </a:lnTo>
                  <a:close/>
                  <a:moveTo>
                    <a:pt x="319" y="167"/>
                  </a:moveTo>
                  <a:lnTo>
                    <a:pt x="319" y="167"/>
                  </a:lnTo>
                  <a:lnTo>
                    <a:pt x="320" y="165"/>
                  </a:lnTo>
                  <a:lnTo>
                    <a:pt x="321" y="163"/>
                  </a:lnTo>
                  <a:lnTo>
                    <a:pt x="322" y="162"/>
                  </a:lnTo>
                  <a:lnTo>
                    <a:pt x="324" y="162"/>
                  </a:lnTo>
                  <a:lnTo>
                    <a:pt x="344" y="162"/>
                  </a:lnTo>
                  <a:lnTo>
                    <a:pt x="344" y="162"/>
                  </a:lnTo>
                  <a:lnTo>
                    <a:pt x="346" y="162"/>
                  </a:lnTo>
                  <a:lnTo>
                    <a:pt x="348" y="163"/>
                  </a:lnTo>
                  <a:lnTo>
                    <a:pt x="349" y="165"/>
                  </a:lnTo>
                  <a:lnTo>
                    <a:pt x="349" y="167"/>
                  </a:lnTo>
                  <a:lnTo>
                    <a:pt x="349" y="167"/>
                  </a:lnTo>
                  <a:lnTo>
                    <a:pt x="349" y="169"/>
                  </a:lnTo>
                  <a:lnTo>
                    <a:pt x="348" y="171"/>
                  </a:lnTo>
                  <a:lnTo>
                    <a:pt x="346" y="172"/>
                  </a:lnTo>
                  <a:lnTo>
                    <a:pt x="344" y="172"/>
                  </a:lnTo>
                  <a:lnTo>
                    <a:pt x="324" y="172"/>
                  </a:lnTo>
                  <a:lnTo>
                    <a:pt x="324" y="172"/>
                  </a:lnTo>
                  <a:lnTo>
                    <a:pt x="322" y="172"/>
                  </a:lnTo>
                  <a:lnTo>
                    <a:pt x="321" y="171"/>
                  </a:lnTo>
                  <a:lnTo>
                    <a:pt x="320" y="169"/>
                  </a:lnTo>
                  <a:lnTo>
                    <a:pt x="319" y="167"/>
                  </a:lnTo>
                  <a:lnTo>
                    <a:pt x="319" y="167"/>
                  </a:lnTo>
                  <a:close/>
                  <a:moveTo>
                    <a:pt x="319" y="208"/>
                  </a:moveTo>
                  <a:lnTo>
                    <a:pt x="319" y="208"/>
                  </a:lnTo>
                  <a:lnTo>
                    <a:pt x="320" y="206"/>
                  </a:lnTo>
                  <a:lnTo>
                    <a:pt x="321" y="204"/>
                  </a:lnTo>
                  <a:lnTo>
                    <a:pt x="322" y="203"/>
                  </a:lnTo>
                  <a:lnTo>
                    <a:pt x="324" y="203"/>
                  </a:lnTo>
                  <a:lnTo>
                    <a:pt x="344" y="203"/>
                  </a:lnTo>
                  <a:lnTo>
                    <a:pt x="344" y="203"/>
                  </a:lnTo>
                  <a:lnTo>
                    <a:pt x="346" y="203"/>
                  </a:lnTo>
                  <a:lnTo>
                    <a:pt x="348" y="204"/>
                  </a:lnTo>
                  <a:lnTo>
                    <a:pt x="349" y="206"/>
                  </a:lnTo>
                  <a:lnTo>
                    <a:pt x="349" y="208"/>
                  </a:lnTo>
                  <a:lnTo>
                    <a:pt x="349" y="208"/>
                  </a:lnTo>
                  <a:lnTo>
                    <a:pt x="349" y="210"/>
                  </a:lnTo>
                  <a:lnTo>
                    <a:pt x="348" y="212"/>
                  </a:lnTo>
                  <a:lnTo>
                    <a:pt x="346" y="213"/>
                  </a:lnTo>
                  <a:lnTo>
                    <a:pt x="344" y="213"/>
                  </a:lnTo>
                  <a:lnTo>
                    <a:pt x="324" y="213"/>
                  </a:lnTo>
                  <a:lnTo>
                    <a:pt x="324" y="213"/>
                  </a:lnTo>
                  <a:lnTo>
                    <a:pt x="322" y="213"/>
                  </a:lnTo>
                  <a:lnTo>
                    <a:pt x="321" y="212"/>
                  </a:lnTo>
                  <a:lnTo>
                    <a:pt x="320" y="210"/>
                  </a:lnTo>
                  <a:lnTo>
                    <a:pt x="319" y="208"/>
                  </a:lnTo>
                  <a:lnTo>
                    <a:pt x="319" y="208"/>
                  </a:lnTo>
                  <a:close/>
                  <a:moveTo>
                    <a:pt x="319" y="248"/>
                  </a:moveTo>
                  <a:lnTo>
                    <a:pt x="319" y="248"/>
                  </a:lnTo>
                  <a:lnTo>
                    <a:pt x="320" y="246"/>
                  </a:lnTo>
                  <a:lnTo>
                    <a:pt x="321" y="244"/>
                  </a:lnTo>
                  <a:lnTo>
                    <a:pt x="322" y="243"/>
                  </a:lnTo>
                  <a:lnTo>
                    <a:pt x="324" y="243"/>
                  </a:lnTo>
                  <a:lnTo>
                    <a:pt x="344" y="243"/>
                  </a:lnTo>
                  <a:lnTo>
                    <a:pt x="344" y="243"/>
                  </a:lnTo>
                  <a:lnTo>
                    <a:pt x="346" y="243"/>
                  </a:lnTo>
                  <a:lnTo>
                    <a:pt x="348" y="244"/>
                  </a:lnTo>
                  <a:lnTo>
                    <a:pt x="349" y="246"/>
                  </a:lnTo>
                  <a:lnTo>
                    <a:pt x="349" y="248"/>
                  </a:lnTo>
                  <a:lnTo>
                    <a:pt x="349" y="248"/>
                  </a:lnTo>
                  <a:lnTo>
                    <a:pt x="349" y="250"/>
                  </a:lnTo>
                  <a:lnTo>
                    <a:pt x="348" y="252"/>
                  </a:lnTo>
                  <a:lnTo>
                    <a:pt x="346" y="253"/>
                  </a:lnTo>
                  <a:lnTo>
                    <a:pt x="344" y="253"/>
                  </a:lnTo>
                  <a:lnTo>
                    <a:pt x="324" y="253"/>
                  </a:lnTo>
                  <a:lnTo>
                    <a:pt x="324" y="253"/>
                  </a:lnTo>
                  <a:lnTo>
                    <a:pt x="322" y="253"/>
                  </a:lnTo>
                  <a:lnTo>
                    <a:pt x="321" y="252"/>
                  </a:lnTo>
                  <a:lnTo>
                    <a:pt x="320" y="250"/>
                  </a:lnTo>
                  <a:lnTo>
                    <a:pt x="319" y="248"/>
                  </a:lnTo>
                  <a:lnTo>
                    <a:pt x="319" y="248"/>
                  </a:lnTo>
                  <a:close/>
                  <a:moveTo>
                    <a:pt x="349" y="289"/>
                  </a:moveTo>
                  <a:lnTo>
                    <a:pt x="349" y="289"/>
                  </a:lnTo>
                  <a:lnTo>
                    <a:pt x="349" y="291"/>
                  </a:lnTo>
                  <a:lnTo>
                    <a:pt x="348" y="293"/>
                  </a:lnTo>
                  <a:lnTo>
                    <a:pt x="346" y="294"/>
                  </a:lnTo>
                  <a:lnTo>
                    <a:pt x="344" y="294"/>
                  </a:lnTo>
                  <a:lnTo>
                    <a:pt x="324" y="294"/>
                  </a:lnTo>
                  <a:lnTo>
                    <a:pt x="324" y="294"/>
                  </a:lnTo>
                  <a:lnTo>
                    <a:pt x="322" y="294"/>
                  </a:lnTo>
                  <a:lnTo>
                    <a:pt x="321" y="293"/>
                  </a:lnTo>
                  <a:lnTo>
                    <a:pt x="320" y="291"/>
                  </a:lnTo>
                  <a:lnTo>
                    <a:pt x="319" y="289"/>
                  </a:lnTo>
                  <a:lnTo>
                    <a:pt x="319" y="289"/>
                  </a:lnTo>
                  <a:lnTo>
                    <a:pt x="320" y="287"/>
                  </a:lnTo>
                  <a:lnTo>
                    <a:pt x="321" y="285"/>
                  </a:lnTo>
                  <a:lnTo>
                    <a:pt x="322" y="284"/>
                  </a:lnTo>
                  <a:lnTo>
                    <a:pt x="324" y="284"/>
                  </a:lnTo>
                  <a:lnTo>
                    <a:pt x="344" y="284"/>
                  </a:lnTo>
                  <a:lnTo>
                    <a:pt x="344" y="284"/>
                  </a:lnTo>
                  <a:lnTo>
                    <a:pt x="346" y="284"/>
                  </a:lnTo>
                  <a:lnTo>
                    <a:pt x="348" y="285"/>
                  </a:lnTo>
                  <a:lnTo>
                    <a:pt x="349" y="287"/>
                  </a:lnTo>
                  <a:lnTo>
                    <a:pt x="349" y="289"/>
                  </a:lnTo>
                  <a:lnTo>
                    <a:pt x="349" y="28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800">
                <a:latin typeface="Calibri"/>
                <a:ea typeface="+mn-ea"/>
              </a:endParaRPr>
            </a:p>
          </p:txBody>
        </p:sp>
        <p:sp>
          <p:nvSpPr>
            <p:cNvPr id="54" name="Freeform 13">
              <a:extLst>
                <a:ext uri="{FF2B5EF4-FFF2-40B4-BE49-F238E27FC236}">
                  <a16:creationId xmlns:a16="http://schemas.microsoft.com/office/drawing/2014/main" id="{19590909-E8E9-4C6C-AB7E-616B76C8B24A}"/>
                </a:ext>
              </a:extLst>
            </p:cNvPr>
            <p:cNvSpPr>
              <a:spLocks noEditPoints="1"/>
            </p:cNvSpPr>
            <p:nvPr/>
          </p:nvSpPr>
          <p:spPr bwMode="auto">
            <a:xfrm>
              <a:off x="5839896" y="3020789"/>
              <a:ext cx="318018" cy="243014"/>
            </a:xfrm>
            <a:custGeom>
              <a:avLst/>
              <a:gdLst/>
              <a:ahLst/>
              <a:cxnLst>
                <a:cxn ang="0">
                  <a:pos x="0" y="5"/>
                </a:cxn>
                <a:cxn ang="0">
                  <a:pos x="328" y="1"/>
                </a:cxn>
                <a:cxn ang="0">
                  <a:pos x="333" y="281"/>
                </a:cxn>
                <a:cxn ang="0">
                  <a:pos x="365" y="314"/>
                </a:cxn>
                <a:cxn ang="0">
                  <a:pos x="403" y="303"/>
                </a:cxn>
                <a:cxn ang="0">
                  <a:pos x="415" y="3"/>
                </a:cxn>
                <a:cxn ang="0">
                  <a:pos x="423" y="3"/>
                </a:cxn>
                <a:cxn ang="0">
                  <a:pos x="409" y="309"/>
                </a:cxn>
                <a:cxn ang="0">
                  <a:pos x="49" y="324"/>
                </a:cxn>
                <a:cxn ang="0">
                  <a:pos x="8" y="273"/>
                </a:cxn>
                <a:cxn ang="0">
                  <a:pos x="26" y="308"/>
                </a:cxn>
                <a:cxn ang="0">
                  <a:pos x="339" y="310"/>
                </a:cxn>
                <a:cxn ang="0">
                  <a:pos x="328" y="293"/>
                </a:cxn>
                <a:cxn ang="0">
                  <a:pos x="324" y="273"/>
                </a:cxn>
                <a:cxn ang="0">
                  <a:pos x="39" y="33"/>
                </a:cxn>
                <a:cxn ang="0">
                  <a:pos x="291" y="31"/>
                </a:cxn>
                <a:cxn ang="0">
                  <a:pos x="289" y="81"/>
                </a:cxn>
                <a:cxn ang="0">
                  <a:pos x="39" y="76"/>
                </a:cxn>
                <a:cxn ang="0">
                  <a:pos x="42" y="111"/>
                </a:cxn>
                <a:cxn ang="0">
                  <a:pos x="151" y="116"/>
                </a:cxn>
                <a:cxn ang="0">
                  <a:pos x="44" y="212"/>
                </a:cxn>
                <a:cxn ang="0">
                  <a:pos x="39" y="238"/>
                </a:cxn>
                <a:cxn ang="0">
                  <a:pos x="146" y="233"/>
                </a:cxn>
                <a:cxn ang="0">
                  <a:pos x="150" y="242"/>
                </a:cxn>
                <a:cxn ang="0">
                  <a:pos x="39" y="240"/>
                </a:cxn>
                <a:cxn ang="0">
                  <a:pos x="42" y="263"/>
                </a:cxn>
                <a:cxn ang="0">
                  <a:pos x="151" y="268"/>
                </a:cxn>
                <a:cxn ang="0">
                  <a:pos x="44" y="273"/>
                </a:cxn>
                <a:cxn ang="0">
                  <a:pos x="282" y="71"/>
                </a:cxn>
                <a:cxn ang="0">
                  <a:pos x="49" y="121"/>
                </a:cxn>
                <a:cxn ang="0">
                  <a:pos x="287" y="121"/>
                </a:cxn>
                <a:cxn ang="0">
                  <a:pos x="181" y="116"/>
                </a:cxn>
                <a:cxn ang="0">
                  <a:pos x="289" y="111"/>
                </a:cxn>
                <a:cxn ang="0">
                  <a:pos x="292" y="149"/>
                </a:cxn>
                <a:cxn ang="0">
                  <a:pos x="182" y="151"/>
                </a:cxn>
                <a:cxn ang="0">
                  <a:pos x="186" y="142"/>
                </a:cxn>
                <a:cxn ang="0">
                  <a:pos x="292" y="147"/>
                </a:cxn>
                <a:cxn ang="0">
                  <a:pos x="186" y="182"/>
                </a:cxn>
                <a:cxn ang="0">
                  <a:pos x="181" y="175"/>
                </a:cxn>
                <a:cxn ang="0">
                  <a:pos x="291" y="173"/>
                </a:cxn>
                <a:cxn ang="0">
                  <a:pos x="291" y="211"/>
                </a:cxn>
                <a:cxn ang="0">
                  <a:pos x="181" y="209"/>
                </a:cxn>
                <a:cxn ang="0">
                  <a:pos x="287" y="202"/>
                </a:cxn>
                <a:cxn ang="0">
                  <a:pos x="292" y="238"/>
                </a:cxn>
                <a:cxn ang="0">
                  <a:pos x="186" y="243"/>
                </a:cxn>
                <a:cxn ang="0">
                  <a:pos x="182" y="234"/>
                </a:cxn>
                <a:cxn ang="0">
                  <a:pos x="292" y="236"/>
                </a:cxn>
                <a:cxn ang="0">
                  <a:pos x="289" y="273"/>
                </a:cxn>
                <a:cxn ang="0">
                  <a:pos x="181" y="268"/>
                </a:cxn>
                <a:cxn ang="0">
                  <a:pos x="287" y="263"/>
                </a:cxn>
                <a:cxn ang="0">
                  <a:pos x="359" y="288"/>
                </a:cxn>
                <a:cxn ang="0">
                  <a:pos x="353" y="3"/>
                </a:cxn>
                <a:cxn ang="0">
                  <a:pos x="363" y="3"/>
                </a:cxn>
                <a:cxn ang="0">
                  <a:pos x="373" y="283"/>
                </a:cxn>
                <a:cxn ang="0">
                  <a:pos x="384" y="5"/>
                </a:cxn>
                <a:cxn ang="0">
                  <a:pos x="393" y="1"/>
                </a:cxn>
                <a:cxn ang="0">
                  <a:pos x="391" y="285"/>
                </a:cxn>
                <a:cxn ang="0">
                  <a:pos x="373" y="293"/>
                </a:cxn>
              </a:cxnLst>
              <a:rect l="0" t="0" r="r" b="b"/>
              <a:pathLst>
                <a:path w="423" h="324">
                  <a:moveTo>
                    <a:pt x="14" y="309"/>
                  </a:moveTo>
                  <a:lnTo>
                    <a:pt x="14" y="309"/>
                  </a:lnTo>
                  <a:lnTo>
                    <a:pt x="8" y="302"/>
                  </a:lnTo>
                  <a:lnTo>
                    <a:pt x="3" y="292"/>
                  </a:lnTo>
                  <a:lnTo>
                    <a:pt x="0" y="283"/>
                  </a:lnTo>
                  <a:lnTo>
                    <a:pt x="0" y="273"/>
                  </a:lnTo>
                  <a:lnTo>
                    <a:pt x="0" y="5"/>
                  </a:lnTo>
                  <a:lnTo>
                    <a:pt x="0" y="5"/>
                  </a:lnTo>
                  <a:lnTo>
                    <a:pt x="0" y="3"/>
                  </a:lnTo>
                  <a:lnTo>
                    <a:pt x="1" y="2"/>
                  </a:lnTo>
                  <a:lnTo>
                    <a:pt x="2" y="1"/>
                  </a:lnTo>
                  <a:lnTo>
                    <a:pt x="4" y="1"/>
                  </a:lnTo>
                  <a:lnTo>
                    <a:pt x="328" y="1"/>
                  </a:lnTo>
                  <a:lnTo>
                    <a:pt x="328" y="1"/>
                  </a:lnTo>
                  <a:lnTo>
                    <a:pt x="330" y="1"/>
                  </a:lnTo>
                  <a:lnTo>
                    <a:pt x="331" y="2"/>
                  </a:lnTo>
                  <a:lnTo>
                    <a:pt x="332" y="3"/>
                  </a:lnTo>
                  <a:lnTo>
                    <a:pt x="332" y="5"/>
                  </a:lnTo>
                  <a:lnTo>
                    <a:pt x="332" y="273"/>
                  </a:lnTo>
                  <a:lnTo>
                    <a:pt x="332" y="273"/>
                  </a:lnTo>
                  <a:lnTo>
                    <a:pt x="333" y="281"/>
                  </a:lnTo>
                  <a:lnTo>
                    <a:pt x="335" y="289"/>
                  </a:lnTo>
                  <a:lnTo>
                    <a:pt x="339" y="296"/>
                  </a:lnTo>
                  <a:lnTo>
                    <a:pt x="344" y="303"/>
                  </a:lnTo>
                  <a:lnTo>
                    <a:pt x="344" y="303"/>
                  </a:lnTo>
                  <a:lnTo>
                    <a:pt x="350" y="308"/>
                  </a:lnTo>
                  <a:lnTo>
                    <a:pt x="357" y="312"/>
                  </a:lnTo>
                  <a:lnTo>
                    <a:pt x="365" y="314"/>
                  </a:lnTo>
                  <a:lnTo>
                    <a:pt x="373" y="315"/>
                  </a:lnTo>
                  <a:lnTo>
                    <a:pt x="373" y="315"/>
                  </a:lnTo>
                  <a:lnTo>
                    <a:pt x="381" y="314"/>
                  </a:lnTo>
                  <a:lnTo>
                    <a:pt x="390" y="312"/>
                  </a:lnTo>
                  <a:lnTo>
                    <a:pt x="396" y="308"/>
                  </a:lnTo>
                  <a:lnTo>
                    <a:pt x="403" y="303"/>
                  </a:lnTo>
                  <a:lnTo>
                    <a:pt x="403" y="303"/>
                  </a:lnTo>
                  <a:lnTo>
                    <a:pt x="408" y="296"/>
                  </a:lnTo>
                  <a:lnTo>
                    <a:pt x="412" y="289"/>
                  </a:lnTo>
                  <a:lnTo>
                    <a:pt x="414" y="281"/>
                  </a:lnTo>
                  <a:lnTo>
                    <a:pt x="415" y="273"/>
                  </a:lnTo>
                  <a:lnTo>
                    <a:pt x="415" y="5"/>
                  </a:lnTo>
                  <a:lnTo>
                    <a:pt x="415" y="5"/>
                  </a:lnTo>
                  <a:lnTo>
                    <a:pt x="415" y="3"/>
                  </a:lnTo>
                  <a:lnTo>
                    <a:pt x="416" y="2"/>
                  </a:lnTo>
                  <a:lnTo>
                    <a:pt x="417" y="1"/>
                  </a:lnTo>
                  <a:lnTo>
                    <a:pt x="419" y="1"/>
                  </a:lnTo>
                  <a:lnTo>
                    <a:pt x="419" y="1"/>
                  </a:lnTo>
                  <a:lnTo>
                    <a:pt x="421" y="1"/>
                  </a:lnTo>
                  <a:lnTo>
                    <a:pt x="422" y="2"/>
                  </a:lnTo>
                  <a:lnTo>
                    <a:pt x="423" y="3"/>
                  </a:lnTo>
                  <a:lnTo>
                    <a:pt x="423" y="5"/>
                  </a:lnTo>
                  <a:lnTo>
                    <a:pt x="423" y="273"/>
                  </a:lnTo>
                  <a:lnTo>
                    <a:pt x="423" y="273"/>
                  </a:lnTo>
                  <a:lnTo>
                    <a:pt x="422" y="283"/>
                  </a:lnTo>
                  <a:lnTo>
                    <a:pt x="420" y="292"/>
                  </a:lnTo>
                  <a:lnTo>
                    <a:pt x="415" y="302"/>
                  </a:lnTo>
                  <a:lnTo>
                    <a:pt x="409" y="309"/>
                  </a:lnTo>
                  <a:lnTo>
                    <a:pt x="409" y="309"/>
                  </a:lnTo>
                  <a:lnTo>
                    <a:pt x="401" y="315"/>
                  </a:lnTo>
                  <a:lnTo>
                    <a:pt x="393" y="320"/>
                  </a:lnTo>
                  <a:lnTo>
                    <a:pt x="384" y="323"/>
                  </a:lnTo>
                  <a:lnTo>
                    <a:pt x="374" y="324"/>
                  </a:lnTo>
                  <a:lnTo>
                    <a:pt x="373" y="324"/>
                  </a:lnTo>
                  <a:lnTo>
                    <a:pt x="49" y="324"/>
                  </a:lnTo>
                  <a:lnTo>
                    <a:pt x="49" y="324"/>
                  </a:lnTo>
                  <a:lnTo>
                    <a:pt x="39" y="323"/>
                  </a:lnTo>
                  <a:lnTo>
                    <a:pt x="30" y="320"/>
                  </a:lnTo>
                  <a:lnTo>
                    <a:pt x="21" y="315"/>
                  </a:lnTo>
                  <a:lnTo>
                    <a:pt x="14" y="309"/>
                  </a:lnTo>
                  <a:lnTo>
                    <a:pt x="14" y="309"/>
                  </a:lnTo>
                  <a:close/>
                  <a:moveTo>
                    <a:pt x="8" y="273"/>
                  </a:moveTo>
                  <a:lnTo>
                    <a:pt x="8" y="273"/>
                  </a:lnTo>
                  <a:lnTo>
                    <a:pt x="9" y="281"/>
                  </a:lnTo>
                  <a:lnTo>
                    <a:pt x="11" y="289"/>
                  </a:lnTo>
                  <a:lnTo>
                    <a:pt x="15" y="296"/>
                  </a:lnTo>
                  <a:lnTo>
                    <a:pt x="20" y="303"/>
                  </a:lnTo>
                  <a:lnTo>
                    <a:pt x="20" y="303"/>
                  </a:lnTo>
                  <a:lnTo>
                    <a:pt x="26" y="308"/>
                  </a:lnTo>
                  <a:lnTo>
                    <a:pt x="33" y="312"/>
                  </a:lnTo>
                  <a:lnTo>
                    <a:pt x="41" y="314"/>
                  </a:lnTo>
                  <a:lnTo>
                    <a:pt x="49" y="315"/>
                  </a:lnTo>
                  <a:lnTo>
                    <a:pt x="345" y="315"/>
                  </a:lnTo>
                  <a:lnTo>
                    <a:pt x="345" y="315"/>
                  </a:lnTo>
                  <a:lnTo>
                    <a:pt x="339" y="310"/>
                  </a:lnTo>
                  <a:lnTo>
                    <a:pt x="339" y="310"/>
                  </a:lnTo>
                  <a:lnTo>
                    <a:pt x="337" y="309"/>
                  </a:lnTo>
                  <a:lnTo>
                    <a:pt x="337" y="309"/>
                  </a:lnTo>
                  <a:lnTo>
                    <a:pt x="332" y="302"/>
                  </a:lnTo>
                  <a:lnTo>
                    <a:pt x="332" y="302"/>
                  </a:lnTo>
                  <a:lnTo>
                    <a:pt x="332" y="301"/>
                  </a:lnTo>
                  <a:lnTo>
                    <a:pt x="332" y="301"/>
                  </a:lnTo>
                  <a:lnTo>
                    <a:pt x="328" y="293"/>
                  </a:lnTo>
                  <a:lnTo>
                    <a:pt x="327" y="292"/>
                  </a:lnTo>
                  <a:lnTo>
                    <a:pt x="327" y="292"/>
                  </a:lnTo>
                  <a:lnTo>
                    <a:pt x="326" y="288"/>
                  </a:lnTo>
                  <a:lnTo>
                    <a:pt x="325" y="284"/>
                  </a:lnTo>
                  <a:lnTo>
                    <a:pt x="324" y="282"/>
                  </a:lnTo>
                  <a:lnTo>
                    <a:pt x="324" y="282"/>
                  </a:lnTo>
                  <a:lnTo>
                    <a:pt x="324" y="273"/>
                  </a:lnTo>
                  <a:lnTo>
                    <a:pt x="324" y="10"/>
                  </a:lnTo>
                  <a:lnTo>
                    <a:pt x="8" y="10"/>
                  </a:lnTo>
                  <a:lnTo>
                    <a:pt x="8" y="273"/>
                  </a:lnTo>
                  <a:close/>
                  <a:moveTo>
                    <a:pt x="39" y="76"/>
                  </a:moveTo>
                  <a:lnTo>
                    <a:pt x="39" y="35"/>
                  </a:lnTo>
                  <a:lnTo>
                    <a:pt x="39" y="35"/>
                  </a:lnTo>
                  <a:lnTo>
                    <a:pt x="39" y="33"/>
                  </a:lnTo>
                  <a:lnTo>
                    <a:pt x="40" y="31"/>
                  </a:lnTo>
                  <a:lnTo>
                    <a:pt x="42" y="30"/>
                  </a:lnTo>
                  <a:lnTo>
                    <a:pt x="44" y="30"/>
                  </a:lnTo>
                  <a:lnTo>
                    <a:pt x="287" y="30"/>
                  </a:lnTo>
                  <a:lnTo>
                    <a:pt x="287" y="30"/>
                  </a:lnTo>
                  <a:lnTo>
                    <a:pt x="289" y="30"/>
                  </a:lnTo>
                  <a:lnTo>
                    <a:pt x="291" y="31"/>
                  </a:lnTo>
                  <a:lnTo>
                    <a:pt x="292" y="33"/>
                  </a:lnTo>
                  <a:lnTo>
                    <a:pt x="292" y="35"/>
                  </a:lnTo>
                  <a:lnTo>
                    <a:pt x="292" y="76"/>
                  </a:lnTo>
                  <a:lnTo>
                    <a:pt x="292" y="76"/>
                  </a:lnTo>
                  <a:lnTo>
                    <a:pt x="292" y="78"/>
                  </a:lnTo>
                  <a:lnTo>
                    <a:pt x="291" y="80"/>
                  </a:lnTo>
                  <a:lnTo>
                    <a:pt x="289" y="81"/>
                  </a:lnTo>
                  <a:lnTo>
                    <a:pt x="287" y="81"/>
                  </a:lnTo>
                  <a:lnTo>
                    <a:pt x="44" y="81"/>
                  </a:lnTo>
                  <a:lnTo>
                    <a:pt x="44" y="81"/>
                  </a:lnTo>
                  <a:lnTo>
                    <a:pt x="42" y="81"/>
                  </a:lnTo>
                  <a:lnTo>
                    <a:pt x="40" y="80"/>
                  </a:lnTo>
                  <a:lnTo>
                    <a:pt x="39" y="78"/>
                  </a:lnTo>
                  <a:lnTo>
                    <a:pt x="39" y="76"/>
                  </a:lnTo>
                  <a:lnTo>
                    <a:pt x="39" y="76"/>
                  </a:lnTo>
                  <a:close/>
                  <a:moveTo>
                    <a:pt x="39" y="207"/>
                  </a:moveTo>
                  <a:lnTo>
                    <a:pt x="39" y="116"/>
                  </a:lnTo>
                  <a:lnTo>
                    <a:pt x="39" y="116"/>
                  </a:lnTo>
                  <a:lnTo>
                    <a:pt x="39" y="114"/>
                  </a:lnTo>
                  <a:lnTo>
                    <a:pt x="40" y="112"/>
                  </a:lnTo>
                  <a:lnTo>
                    <a:pt x="42" y="111"/>
                  </a:lnTo>
                  <a:lnTo>
                    <a:pt x="44" y="111"/>
                  </a:lnTo>
                  <a:lnTo>
                    <a:pt x="146" y="111"/>
                  </a:lnTo>
                  <a:lnTo>
                    <a:pt x="146" y="111"/>
                  </a:lnTo>
                  <a:lnTo>
                    <a:pt x="148" y="111"/>
                  </a:lnTo>
                  <a:lnTo>
                    <a:pt x="150" y="112"/>
                  </a:lnTo>
                  <a:lnTo>
                    <a:pt x="151" y="114"/>
                  </a:lnTo>
                  <a:lnTo>
                    <a:pt x="151" y="116"/>
                  </a:lnTo>
                  <a:lnTo>
                    <a:pt x="151" y="207"/>
                  </a:lnTo>
                  <a:lnTo>
                    <a:pt x="151" y="207"/>
                  </a:lnTo>
                  <a:lnTo>
                    <a:pt x="151" y="209"/>
                  </a:lnTo>
                  <a:lnTo>
                    <a:pt x="150" y="211"/>
                  </a:lnTo>
                  <a:lnTo>
                    <a:pt x="148" y="212"/>
                  </a:lnTo>
                  <a:lnTo>
                    <a:pt x="146" y="212"/>
                  </a:lnTo>
                  <a:lnTo>
                    <a:pt x="44" y="212"/>
                  </a:lnTo>
                  <a:lnTo>
                    <a:pt x="44" y="212"/>
                  </a:lnTo>
                  <a:lnTo>
                    <a:pt x="42" y="212"/>
                  </a:lnTo>
                  <a:lnTo>
                    <a:pt x="40" y="211"/>
                  </a:lnTo>
                  <a:lnTo>
                    <a:pt x="39" y="209"/>
                  </a:lnTo>
                  <a:lnTo>
                    <a:pt x="39" y="207"/>
                  </a:lnTo>
                  <a:lnTo>
                    <a:pt x="39" y="207"/>
                  </a:lnTo>
                  <a:close/>
                  <a:moveTo>
                    <a:pt x="39" y="238"/>
                  </a:moveTo>
                  <a:lnTo>
                    <a:pt x="39" y="238"/>
                  </a:lnTo>
                  <a:lnTo>
                    <a:pt x="39" y="236"/>
                  </a:lnTo>
                  <a:lnTo>
                    <a:pt x="40" y="234"/>
                  </a:lnTo>
                  <a:lnTo>
                    <a:pt x="42" y="233"/>
                  </a:lnTo>
                  <a:lnTo>
                    <a:pt x="44" y="233"/>
                  </a:lnTo>
                  <a:lnTo>
                    <a:pt x="146" y="233"/>
                  </a:lnTo>
                  <a:lnTo>
                    <a:pt x="146" y="233"/>
                  </a:lnTo>
                  <a:lnTo>
                    <a:pt x="148" y="233"/>
                  </a:lnTo>
                  <a:lnTo>
                    <a:pt x="150" y="234"/>
                  </a:lnTo>
                  <a:lnTo>
                    <a:pt x="151" y="236"/>
                  </a:lnTo>
                  <a:lnTo>
                    <a:pt x="151" y="238"/>
                  </a:lnTo>
                  <a:lnTo>
                    <a:pt x="151" y="238"/>
                  </a:lnTo>
                  <a:lnTo>
                    <a:pt x="151" y="240"/>
                  </a:lnTo>
                  <a:lnTo>
                    <a:pt x="150" y="242"/>
                  </a:lnTo>
                  <a:lnTo>
                    <a:pt x="148" y="243"/>
                  </a:lnTo>
                  <a:lnTo>
                    <a:pt x="146" y="243"/>
                  </a:lnTo>
                  <a:lnTo>
                    <a:pt x="44" y="243"/>
                  </a:lnTo>
                  <a:lnTo>
                    <a:pt x="44" y="243"/>
                  </a:lnTo>
                  <a:lnTo>
                    <a:pt x="42" y="243"/>
                  </a:lnTo>
                  <a:lnTo>
                    <a:pt x="40" y="242"/>
                  </a:lnTo>
                  <a:lnTo>
                    <a:pt x="39" y="240"/>
                  </a:lnTo>
                  <a:lnTo>
                    <a:pt x="39" y="238"/>
                  </a:lnTo>
                  <a:lnTo>
                    <a:pt x="39" y="238"/>
                  </a:lnTo>
                  <a:close/>
                  <a:moveTo>
                    <a:pt x="39" y="268"/>
                  </a:moveTo>
                  <a:lnTo>
                    <a:pt x="39" y="268"/>
                  </a:lnTo>
                  <a:lnTo>
                    <a:pt x="39" y="266"/>
                  </a:lnTo>
                  <a:lnTo>
                    <a:pt x="40" y="264"/>
                  </a:lnTo>
                  <a:lnTo>
                    <a:pt x="42" y="263"/>
                  </a:lnTo>
                  <a:lnTo>
                    <a:pt x="44" y="263"/>
                  </a:lnTo>
                  <a:lnTo>
                    <a:pt x="146" y="263"/>
                  </a:lnTo>
                  <a:lnTo>
                    <a:pt x="146" y="263"/>
                  </a:lnTo>
                  <a:lnTo>
                    <a:pt x="148" y="263"/>
                  </a:lnTo>
                  <a:lnTo>
                    <a:pt x="150" y="264"/>
                  </a:lnTo>
                  <a:lnTo>
                    <a:pt x="151" y="266"/>
                  </a:lnTo>
                  <a:lnTo>
                    <a:pt x="151" y="268"/>
                  </a:lnTo>
                  <a:lnTo>
                    <a:pt x="151" y="268"/>
                  </a:lnTo>
                  <a:lnTo>
                    <a:pt x="151" y="270"/>
                  </a:lnTo>
                  <a:lnTo>
                    <a:pt x="150" y="272"/>
                  </a:lnTo>
                  <a:lnTo>
                    <a:pt x="148" y="273"/>
                  </a:lnTo>
                  <a:lnTo>
                    <a:pt x="146" y="273"/>
                  </a:lnTo>
                  <a:lnTo>
                    <a:pt x="44" y="273"/>
                  </a:lnTo>
                  <a:lnTo>
                    <a:pt x="44" y="273"/>
                  </a:lnTo>
                  <a:lnTo>
                    <a:pt x="42" y="273"/>
                  </a:lnTo>
                  <a:lnTo>
                    <a:pt x="40" y="272"/>
                  </a:lnTo>
                  <a:lnTo>
                    <a:pt x="39" y="270"/>
                  </a:lnTo>
                  <a:lnTo>
                    <a:pt x="39" y="268"/>
                  </a:lnTo>
                  <a:lnTo>
                    <a:pt x="39" y="268"/>
                  </a:lnTo>
                  <a:close/>
                  <a:moveTo>
                    <a:pt x="49" y="71"/>
                  </a:moveTo>
                  <a:lnTo>
                    <a:pt x="282" y="71"/>
                  </a:lnTo>
                  <a:lnTo>
                    <a:pt x="282" y="40"/>
                  </a:lnTo>
                  <a:lnTo>
                    <a:pt x="49" y="40"/>
                  </a:lnTo>
                  <a:lnTo>
                    <a:pt x="49" y="71"/>
                  </a:lnTo>
                  <a:close/>
                  <a:moveTo>
                    <a:pt x="49" y="202"/>
                  </a:moveTo>
                  <a:lnTo>
                    <a:pt x="141" y="202"/>
                  </a:lnTo>
                  <a:lnTo>
                    <a:pt x="141" y="121"/>
                  </a:lnTo>
                  <a:lnTo>
                    <a:pt x="49" y="121"/>
                  </a:lnTo>
                  <a:lnTo>
                    <a:pt x="49" y="202"/>
                  </a:lnTo>
                  <a:close/>
                  <a:moveTo>
                    <a:pt x="292" y="116"/>
                  </a:moveTo>
                  <a:lnTo>
                    <a:pt x="292" y="116"/>
                  </a:lnTo>
                  <a:lnTo>
                    <a:pt x="292" y="118"/>
                  </a:lnTo>
                  <a:lnTo>
                    <a:pt x="291" y="120"/>
                  </a:lnTo>
                  <a:lnTo>
                    <a:pt x="289" y="121"/>
                  </a:lnTo>
                  <a:lnTo>
                    <a:pt x="287" y="121"/>
                  </a:lnTo>
                  <a:lnTo>
                    <a:pt x="186" y="121"/>
                  </a:lnTo>
                  <a:lnTo>
                    <a:pt x="186" y="121"/>
                  </a:lnTo>
                  <a:lnTo>
                    <a:pt x="184" y="121"/>
                  </a:lnTo>
                  <a:lnTo>
                    <a:pt x="182" y="120"/>
                  </a:lnTo>
                  <a:lnTo>
                    <a:pt x="181" y="118"/>
                  </a:lnTo>
                  <a:lnTo>
                    <a:pt x="181" y="116"/>
                  </a:lnTo>
                  <a:lnTo>
                    <a:pt x="181" y="116"/>
                  </a:lnTo>
                  <a:lnTo>
                    <a:pt x="181" y="114"/>
                  </a:lnTo>
                  <a:lnTo>
                    <a:pt x="182" y="112"/>
                  </a:lnTo>
                  <a:lnTo>
                    <a:pt x="184" y="111"/>
                  </a:lnTo>
                  <a:lnTo>
                    <a:pt x="186" y="111"/>
                  </a:lnTo>
                  <a:lnTo>
                    <a:pt x="287" y="111"/>
                  </a:lnTo>
                  <a:lnTo>
                    <a:pt x="287" y="111"/>
                  </a:lnTo>
                  <a:lnTo>
                    <a:pt x="289" y="111"/>
                  </a:lnTo>
                  <a:lnTo>
                    <a:pt x="291" y="112"/>
                  </a:lnTo>
                  <a:lnTo>
                    <a:pt x="292" y="114"/>
                  </a:lnTo>
                  <a:lnTo>
                    <a:pt x="292" y="116"/>
                  </a:lnTo>
                  <a:lnTo>
                    <a:pt x="292" y="116"/>
                  </a:lnTo>
                  <a:close/>
                  <a:moveTo>
                    <a:pt x="292" y="147"/>
                  </a:moveTo>
                  <a:lnTo>
                    <a:pt x="292" y="147"/>
                  </a:lnTo>
                  <a:lnTo>
                    <a:pt x="292" y="149"/>
                  </a:lnTo>
                  <a:lnTo>
                    <a:pt x="291" y="151"/>
                  </a:lnTo>
                  <a:lnTo>
                    <a:pt x="289" y="152"/>
                  </a:lnTo>
                  <a:lnTo>
                    <a:pt x="287" y="152"/>
                  </a:lnTo>
                  <a:lnTo>
                    <a:pt x="186" y="152"/>
                  </a:lnTo>
                  <a:lnTo>
                    <a:pt x="186" y="152"/>
                  </a:lnTo>
                  <a:lnTo>
                    <a:pt x="184" y="152"/>
                  </a:lnTo>
                  <a:lnTo>
                    <a:pt x="182" y="151"/>
                  </a:lnTo>
                  <a:lnTo>
                    <a:pt x="181" y="149"/>
                  </a:lnTo>
                  <a:lnTo>
                    <a:pt x="181" y="147"/>
                  </a:lnTo>
                  <a:lnTo>
                    <a:pt x="181" y="147"/>
                  </a:lnTo>
                  <a:lnTo>
                    <a:pt x="181" y="145"/>
                  </a:lnTo>
                  <a:lnTo>
                    <a:pt x="182" y="143"/>
                  </a:lnTo>
                  <a:lnTo>
                    <a:pt x="184" y="142"/>
                  </a:lnTo>
                  <a:lnTo>
                    <a:pt x="186" y="142"/>
                  </a:lnTo>
                  <a:lnTo>
                    <a:pt x="287" y="142"/>
                  </a:lnTo>
                  <a:lnTo>
                    <a:pt x="287" y="142"/>
                  </a:lnTo>
                  <a:lnTo>
                    <a:pt x="289" y="142"/>
                  </a:lnTo>
                  <a:lnTo>
                    <a:pt x="291" y="143"/>
                  </a:lnTo>
                  <a:lnTo>
                    <a:pt x="292" y="145"/>
                  </a:lnTo>
                  <a:lnTo>
                    <a:pt x="292" y="147"/>
                  </a:lnTo>
                  <a:lnTo>
                    <a:pt x="292" y="147"/>
                  </a:lnTo>
                  <a:close/>
                  <a:moveTo>
                    <a:pt x="292" y="177"/>
                  </a:moveTo>
                  <a:lnTo>
                    <a:pt x="292" y="177"/>
                  </a:lnTo>
                  <a:lnTo>
                    <a:pt x="292" y="179"/>
                  </a:lnTo>
                  <a:lnTo>
                    <a:pt x="291" y="181"/>
                  </a:lnTo>
                  <a:lnTo>
                    <a:pt x="289" y="182"/>
                  </a:lnTo>
                  <a:lnTo>
                    <a:pt x="287" y="182"/>
                  </a:lnTo>
                  <a:lnTo>
                    <a:pt x="186" y="182"/>
                  </a:lnTo>
                  <a:lnTo>
                    <a:pt x="186" y="182"/>
                  </a:lnTo>
                  <a:lnTo>
                    <a:pt x="184" y="182"/>
                  </a:lnTo>
                  <a:lnTo>
                    <a:pt x="182" y="181"/>
                  </a:lnTo>
                  <a:lnTo>
                    <a:pt x="181" y="179"/>
                  </a:lnTo>
                  <a:lnTo>
                    <a:pt x="181" y="177"/>
                  </a:lnTo>
                  <a:lnTo>
                    <a:pt x="181" y="177"/>
                  </a:lnTo>
                  <a:lnTo>
                    <a:pt x="181" y="175"/>
                  </a:lnTo>
                  <a:lnTo>
                    <a:pt x="182" y="173"/>
                  </a:lnTo>
                  <a:lnTo>
                    <a:pt x="184" y="172"/>
                  </a:lnTo>
                  <a:lnTo>
                    <a:pt x="186" y="172"/>
                  </a:lnTo>
                  <a:lnTo>
                    <a:pt x="287" y="172"/>
                  </a:lnTo>
                  <a:lnTo>
                    <a:pt x="287" y="172"/>
                  </a:lnTo>
                  <a:lnTo>
                    <a:pt x="289" y="172"/>
                  </a:lnTo>
                  <a:lnTo>
                    <a:pt x="291" y="173"/>
                  </a:lnTo>
                  <a:lnTo>
                    <a:pt x="292" y="175"/>
                  </a:lnTo>
                  <a:lnTo>
                    <a:pt x="292" y="177"/>
                  </a:lnTo>
                  <a:lnTo>
                    <a:pt x="292" y="177"/>
                  </a:lnTo>
                  <a:close/>
                  <a:moveTo>
                    <a:pt x="292" y="207"/>
                  </a:moveTo>
                  <a:lnTo>
                    <a:pt x="292" y="207"/>
                  </a:lnTo>
                  <a:lnTo>
                    <a:pt x="292" y="209"/>
                  </a:lnTo>
                  <a:lnTo>
                    <a:pt x="291" y="211"/>
                  </a:lnTo>
                  <a:lnTo>
                    <a:pt x="289" y="212"/>
                  </a:lnTo>
                  <a:lnTo>
                    <a:pt x="287" y="212"/>
                  </a:lnTo>
                  <a:lnTo>
                    <a:pt x="186" y="212"/>
                  </a:lnTo>
                  <a:lnTo>
                    <a:pt x="186" y="212"/>
                  </a:lnTo>
                  <a:lnTo>
                    <a:pt x="184" y="212"/>
                  </a:lnTo>
                  <a:lnTo>
                    <a:pt x="182" y="211"/>
                  </a:lnTo>
                  <a:lnTo>
                    <a:pt x="181" y="209"/>
                  </a:lnTo>
                  <a:lnTo>
                    <a:pt x="181" y="207"/>
                  </a:lnTo>
                  <a:lnTo>
                    <a:pt x="181" y="207"/>
                  </a:lnTo>
                  <a:lnTo>
                    <a:pt x="181" y="205"/>
                  </a:lnTo>
                  <a:lnTo>
                    <a:pt x="182" y="203"/>
                  </a:lnTo>
                  <a:lnTo>
                    <a:pt x="184" y="202"/>
                  </a:lnTo>
                  <a:lnTo>
                    <a:pt x="186" y="202"/>
                  </a:lnTo>
                  <a:lnTo>
                    <a:pt x="287" y="202"/>
                  </a:lnTo>
                  <a:lnTo>
                    <a:pt x="287" y="202"/>
                  </a:lnTo>
                  <a:lnTo>
                    <a:pt x="289" y="202"/>
                  </a:lnTo>
                  <a:lnTo>
                    <a:pt x="291" y="203"/>
                  </a:lnTo>
                  <a:lnTo>
                    <a:pt x="292" y="205"/>
                  </a:lnTo>
                  <a:lnTo>
                    <a:pt x="292" y="207"/>
                  </a:lnTo>
                  <a:lnTo>
                    <a:pt x="292" y="207"/>
                  </a:lnTo>
                  <a:close/>
                  <a:moveTo>
                    <a:pt x="292" y="238"/>
                  </a:moveTo>
                  <a:lnTo>
                    <a:pt x="292" y="238"/>
                  </a:lnTo>
                  <a:lnTo>
                    <a:pt x="292" y="240"/>
                  </a:lnTo>
                  <a:lnTo>
                    <a:pt x="291" y="242"/>
                  </a:lnTo>
                  <a:lnTo>
                    <a:pt x="289" y="243"/>
                  </a:lnTo>
                  <a:lnTo>
                    <a:pt x="287" y="243"/>
                  </a:lnTo>
                  <a:lnTo>
                    <a:pt x="186" y="243"/>
                  </a:lnTo>
                  <a:lnTo>
                    <a:pt x="186" y="243"/>
                  </a:lnTo>
                  <a:lnTo>
                    <a:pt x="184" y="243"/>
                  </a:lnTo>
                  <a:lnTo>
                    <a:pt x="182" y="242"/>
                  </a:lnTo>
                  <a:lnTo>
                    <a:pt x="181" y="240"/>
                  </a:lnTo>
                  <a:lnTo>
                    <a:pt x="181" y="238"/>
                  </a:lnTo>
                  <a:lnTo>
                    <a:pt x="181" y="238"/>
                  </a:lnTo>
                  <a:lnTo>
                    <a:pt x="181" y="236"/>
                  </a:lnTo>
                  <a:lnTo>
                    <a:pt x="182" y="234"/>
                  </a:lnTo>
                  <a:lnTo>
                    <a:pt x="184" y="233"/>
                  </a:lnTo>
                  <a:lnTo>
                    <a:pt x="186" y="233"/>
                  </a:lnTo>
                  <a:lnTo>
                    <a:pt x="287" y="233"/>
                  </a:lnTo>
                  <a:lnTo>
                    <a:pt x="287" y="233"/>
                  </a:lnTo>
                  <a:lnTo>
                    <a:pt x="289" y="233"/>
                  </a:lnTo>
                  <a:lnTo>
                    <a:pt x="291" y="234"/>
                  </a:lnTo>
                  <a:lnTo>
                    <a:pt x="292" y="236"/>
                  </a:lnTo>
                  <a:lnTo>
                    <a:pt x="292" y="238"/>
                  </a:lnTo>
                  <a:lnTo>
                    <a:pt x="292" y="238"/>
                  </a:lnTo>
                  <a:close/>
                  <a:moveTo>
                    <a:pt x="292" y="268"/>
                  </a:moveTo>
                  <a:lnTo>
                    <a:pt x="292" y="268"/>
                  </a:lnTo>
                  <a:lnTo>
                    <a:pt x="292" y="270"/>
                  </a:lnTo>
                  <a:lnTo>
                    <a:pt x="291" y="272"/>
                  </a:lnTo>
                  <a:lnTo>
                    <a:pt x="289" y="273"/>
                  </a:lnTo>
                  <a:lnTo>
                    <a:pt x="287" y="273"/>
                  </a:lnTo>
                  <a:lnTo>
                    <a:pt x="186" y="273"/>
                  </a:lnTo>
                  <a:lnTo>
                    <a:pt x="186" y="273"/>
                  </a:lnTo>
                  <a:lnTo>
                    <a:pt x="184" y="273"/>
                  </a:lnTo>
                  <a:lnTo>
                    <a:pt x="182" y="272"/>
                  </a:lnTo>
                  <a:lnTo>
                    <a:pt x="181" y="270"/>
                  </a:lnTo>
                  <a:lnTo>
                    <a:pt x="181" y="268"/>
                  </a:lnTo>
                  <a:lnTo>
                    <a:pt x="181" y="268"/>
                  </a:lnTo>
                  <a:lnTo>
                    <a:pt x="181" y="266"/>
                  </a:lnTo>
                  <a:lnTo>
                    <a:pt x="182" y="264"/>
                  </a:lnTo>
                  <a:lnTo>
                    <a:pt x="184" y="263"/>
                  </a:lnTo>
                  <a:lnTo>
                    <a:pt x="186" y="263"/>
                  </a:lnTo>
                  <a:lnTo>
                    <a:pt x="287" y="263"/>
                  </a:lnTo>
                  <a:lnTo>
                    <a:pt x="287" y="263"/>
                  </a:lnTo>
                  <a:lnTo>
                    <a:pt x="289" y="263"/>
                  </a:lnTo>
                  <a:lnTo>
                    <a:pt x="291" y="264"/>
                  </a:lnTo>
                  <a:lnTo>
                    <a:pt x="292" y="266"/>
                  </a:lnTo>
                  <a:lnTo>
                    <a:pt x="292" y="268"/>
                  </a:lnTo>
                  <a:lnTo>
                    <a:pt x="292" y="268"/>
                  </a:lnTo>
                  <a:close/>
                  <a:moveTo>
                    <a:pt x="359" y="288"/>
                  </a:moveTo>
                  <a:lnTo>
                    <a:pt x="359" y="288"/>
                  </a:lnTo>
                  <a:lnTo>
                    <a:pt x="356" y="285"/>
                  </a:lnTo>
                  <a:lnTo>
                    <a:pt x="354" y="282"/>
                  </a:lnTo>
                  <a:lnTo>
                    <a:pt x="353" y="278"/>
                  </a:lnTo>
                  <a:lnTo>
                    <a:pt x="353" y="273"/>
                  </a:lnTo>
                  <a:lnTo>
                    <a:pt x="353" y="5"/>
                  </a:lnTo>
                  <a:lnTo>
                    <a:pt x="353" y="5"/>
                  </a:lnTo>
                  <a:lnTo>
                    <a:pt x="353" y="3"/>
                  </a:lnTo>
                  <a:lnTo>
                    <a:pt x="354" y="1"/>
                  </a:lnTo>
                  <a:lnTo>
                    <a:pt x="356" y="0"/>
                  </a:lnTo>
                  <a:lnTo>
                    <a:pt x="358" y="0"/>
                  </a:lnTo>
                  <a:lnTo>
                    <a:pt x="358" y="0"/>
                  </a:lnTo>
                  <a:lnTo>
                    <a:pt x="360" y="0"/>
                  </a:lnTo>
                  <a:lnTo>
                    <a:pt x="362" y="1"/>
                  </a:lnTo>
                  <a:lnTo>
                    <a:pt x="363" y="3"/>
                  </a:lnTo>
                  <a:lnTo>
                    <a:pt x="363" y="5"/>
                  </a:lnTo>
                  <a:lnTo>
                    <a:pt x="363" y="273"/>
                  </a:lnTo>
                  <a:lnTo>
                    <a:pt x="363" y="273"/>
                  </a:lnTo>
                  <a:lnTo>
                    <a:pt x="364" y="278"/>
                  </a:lnTo>
                  <a:lnTo>
                    <a:pt x="365" y="281"/>
                  </a:lnTo>
                  <a:lnTo>
                    <a:pt x="369" y="283"/>
                  </a:lnTo>
                  <a:lnTo>
                    <a:pt x="373" y="283"/>
                  </a:lnTo>
                  <a:lnTo>
                    <a:pt x="373" y="283"/>
                  </a:lnTo>
                  <a:lnTo>
                    <a:pt x="377" y="283"/>
                  </a:lnTo>
                  <a:lnTo>
                    <a:pt x="380" y="281"/>
                  </a:lnTo>
                  <a:lnTo>
                    <a:pt x="382" y="278"/>
                  </a:lnTo>
                  <a:lnTo>
                    <a:pt x="384" y="273"/>
                  </a:lnTo>
                  <a:lnTo>
                    <a:pt x="384" y="5"/>
                  </a:lnTo>
                  <a:lnTo>
                    <a:pt x="384" y="5"/>
                  </a:lnTo>
                  <a:lnTo>
                    <a:pt x="384" y="3"/>
                  </a:lnTo>
                  <a:lnTo>
                    <a:pt x="385" y="1"/>
                  </a:lnTo>
                  <a:lnTo>
                    <a:pt x="387" y="0"/>
                  </a:lnTo>
                  <a:lnTo>
                    <a:pt x="389" y="0"/>
                  </a:lnTo>
                  <a:lnTo>
                    <a:pt x="389" y="0"/>
                  </a:lnTo>
                  <a:lnTo>
                    <a:pt x="391" y="0"/>
                  </a:lnTo>
                  <a:lnTo>
                    <a:pt x="393" y="1"/>
                  </a:lnTo>
                  <a:lnTo>
                    <a:pt x="394" y="3"/>
                  </a:lnTo>
                  <a:lnTo>
                    <a:pt x="394" y="5"/>
                  </a:lnTo>
                  <a:lnTo>
                    <a:pt x="394" y="273"/>
                  </a:lnTo>
                  <a:lnTo>
                    <a:pt x="394" y="273"/>
                  </a:lnTo>
                  <a:lnTo>
                    <a:pt x="394" y="277"/>
                  </a:lnTo>
                  <a:lnTo>
                    <a:pt x="392" y="281"/>
                  </a:lnTo>
                  <a:lnTo>
                    <a:pt x="391" y="285"/>
                  </a:lnTo>
                  <a:lnTo>
                    <a:pt x="388" y="288"/>
                  </a:lnTo>
                  <a:lnTo>
                    <a:pt x="388" y="288"/>
                  </a:lnTo>
                  <a:lnTo>
                    <a:pt x="385" y="290"/>
                  </a:lnTo>
                  <a:lnTo>
                    <a:pt x="381" y="292"/>
                  </a:lnTo>
                  <a:lnTo>
                    <a:pt x="377" y="293"/>
                  </a:lnTo>
                  <a:lnTo>
                    <a:pt x="373" y="293"/>
                  </a:lnTo>
                  <a:lnTo>
                    <a:pt x="373" y="293"/>
                  </a:lnTo>
                  <a:lnTo>
                    <a:pt x="369" y="293"/>
                  </a:lnTo>
                  <a:lnTo>
                    <a:pt x="365" y="292"/>
                  </a:lnTo>
                  <a:lnTo>
                    <a:pt x="362" y="290"/>
                  </a:lnTo>
                  <a:lnTo>
                    <a:pt x="359" y="288"/>
                  </a:lnTo>
                  <a:lnTo>
                    <a:pt x="359" y="28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800">
                <a:latin typeface="Calibri"/>
                <a:ea typeface="+mn-ea"/>
              </a:endParaRPr>
            </a:p>
          </p:txBody>
        </p:sp>
        <p:sp>
          <p:nvSpPr>
            <p:cNvPr id="55" name="Freeform 73">
              <a:extLst>
                <a:ext uri="{FF2B5EF4-FFF2-40B4-BE49-F238E27FC236}">
                  <a16:creationId xmlns:a16="http://schemas.microsoft.com/office/drawing/2014/main" id="{95BC11CC-BB2D-4CAB-B42C-5EAC7AE2B40A}"/>
                </a:ext>
              </a:extLst>
            </p:cNvPr>
            <p:cNvSpPr>
              <a:spLocks noEditPoints="1"/>
            </p:cNvSpPr>
            <p:nvPr/>
          </p:nvSpPr>
          <p:spPr bwMode="auto">
            <a:xfrm>
              <a:off x="2967359" y="2967651"/>
              <a:ext cx="388093" cy="296562"/>
            </a:xfrm>
            <a:custGeom>
              <a:avLst/>
              <a:gdLst/>
              <a:ahLst/>
              <a:cxnLst>
                <a:cxn ang="0">
                  <a:pos x="208" y="261"/>
                </a:cxn>
                <a:cxn ang="0">
                  <a:pos x="102" y="287"/>
                </a:cxn>
                <a:cxn ang="0">
                  <a:pos x="61" y="305"/>
                </a:cxn>
                <a:cxn ang="0">
                  <a:pos x="8" y="177"/>
                </a:cxn>
                <a:cxn ang="0">
                  <a:pos x="12" y="84"/>
                </a:cxn>
                <a:cxn ang="0">
                  <a:pos x="89" y="15"/>
                </a:cxn>
                <a:cxn ang="0">
                  <a:pos x="203" y="3"/>
                </a:cxn>
                <a:cxn ang="0">
                  <a:pos x="298" y="49"/>
                </a:cxn>
                <a:cxn ang="0">
                  <a:pos x="334" y="136"/>
                </a:cxn>
                <a:cxn ang="0">
                  <a:pos x="290" y="229"/>
                </a:cxn>
                <a:cxn ang="0">
                  <a:pos x="318" y="173"/>
                </a:cxn>
                <a:cxn ang="0">
                  <a:pos x="313" y="87"/>
                </a:cxn>
                <a:cxn ang="0">
                  <a:pos x="243" y="24"/>
                </a:cxn>
                <a:cxn ang="0">
                  <a:pos x="137" y="12"/>
                </a:cxn>
                <a:cxn ang="0">
                  <a:pos x="46" y="57"/>
                </a:cxn>
                <a:cxn ang="0">
                  <a:pos x="10" y="136"/>
                </a:cxn>
                <a:cxn ang="0">
                  <a:pos x="69" y="229"/>
                </a:cxn>
                <a:cxn ang="0">
                  <a:pos x="116" y="263"/>
                </a:cxn>
                <a:cxn ang="0">
                  <a:pos x="174" y="253"/>
                </a:cxn>
                <a:cxn ang="0">
                  <a:pos x="283" y="221"/>
                </a:cxn>
                <a:cxn ang="0">
                  <a:pos x="111" y="152"/>
                </a:cxn>
                <a:cxn ang="0">
                  <a:pos x="85" y="155"/>
                </a:cxn>
                <a:cxn ang="0">
                  <a:pos x="76" y="133"/>
                </a:cxn>
                <a:cxn ang="0">
                  <a:pos x="96" y="117"/>
                </a:cxn>
                <a:cxn ang="0">
                  <a:pos x="115" y="129"/>
                </a:cxn>
                <a:cxn ang="0">
                  <a:pos x="104" y="130"/>
                </a:cxn>
                <a:cxn ang="0">
                  <a:pos x="86" y="138"/>
                </a:cxn>
                <a:cxn ang="0">
                  <a:pos x="100" y="148"/>
                </a:cxn>
                <a:cxn ang="0">
                  <a:pos x="187" y="141"/>
                </a:cxn>
                <a:cxn ang="0">
                  <a:pos x="167" y="157"/>
                </a:cxn>
                <a:cxn ang="0">
                  <a:pos x="148" y="145"/>
                </a:cxn>
                <a:cxn ang="0">
                  <a:pos x="153" y="122"/>
                </a:cxn>
                <a:cxn ang="0">
                  <a:pos x="178" y="120"/>
                </a:cxn>
                <a:cxn ang="0">
                  <a:pos x="177" y="136"/>
                </a:cxn>
                <a:cxn ang="0">
                  <a:pos x="163" y="127"/>
                </a:cxn>
                <a:cxn ang="0">
                  <a:pos x="160" y="144"/>
                </a:cxn>
                <a:cxn ang="0">
                  <a:pos x="177" y="136"/>
                </a:cxn>
                <a:cxn ang="0">
                  <a:pos x="252" y="151"/>
                </a:cxn>
                <a:cxn ang="0">
                  <a:pos x="227" y="154"/>
                </a:cxn>
                <a:cxn ang="0">
                  <a:pos x="218" y="132"/>
                </a:cxn>
                <a:cxn ang="0">
                  <a:pos x="238" y="116"/>
                </a:cxn>
                <a:cxn ang="0">
                  <a:pos x="256" y="129"/>
                </a:cxn>
                <a:cxn ang="0">
                  <a:pos x="245" y="129"/>
                </a:cxn>
                <a:cxn ang="0">
                  <a:pos x="228" y="136"/>
                </a:cxn>
                <a:cxn ang="0">
                  <a:pos x="242" y="146"/>
                </a:cxn>
                <a:cxn ang="0">
                  <a:pos x="424" y="221"/>
                </a:cxn>
                <a:cxn ang="0">
                  <a:pos x="385" y="319"/>
                </a:cxn>
                <a:cxn ang="0">
                  <a:pos x="379" y="324"/>
                </a:cxn>
                <a:cxn ang="0">
                  <a:pos x="332" y="300"/>
                </a:cxn>
                <a:cxn ang="0">
                  <a:pos x="269" y="295"/>
                </a:cxn>
                <a:cxn ang="0">
                  <a:pos x="244" y="275"/>
                </a:cxn>
                <a:cxn ang="0">
                  <a:pos x="264" y="283"/>
                </a:cxn>
                <a:cxn ang="0">
                  <a:pos x="320" y="293"/>
                </a:cxn>
                <a:cxn ang="0">
                  <a:pos x="349" y="297"/>
                </a:cxn>
                <a:cxn ang="0">
                  <a:pos x="377" y="269"/>
                </a:cxn>
                <a:cxn ang="0">
                  <a:pos x="415" y="212"/>
                </a:cxn>
                <a:cxn ang="0">
                  <a:pos x="384" y="163"/>
                </a:cxn>
                <a:cxn ang="0">
                  <a:pos x="355" y="146"/>
                </a:cxn>
                <a:cxn ang="0">
                  <a:pos x="400" y="162"/>
                </a:cxn>
              </a:cxnLst>
              <a:rect l="0" t="0" r="r" b="b"/>
              <a:pathLst>
                <a:path w="425" h="324">
                  <a:moveTo>
                    <a:pt x="290" y="229"/>
                  </a:moveTo>
                  <a:lnTo>
                    <a:pt x="290" y="229"/>
                  </a:lnTo>
                  <a:lnTo>
                    <a:pt x="279" y="237"/>
                  </a:lnTo>
                  <a:lnTo>
                    <a:pt x="266" y="244"/>
                  </a:lnTo>
                  <a:lnTo>
                    <a:pt x="252" y="250"/>
                  </a:lnTo>
                  <a:lnTo>
                    <a:pt x="239" y="255"/>
                  </a:lnTo>
                  <a:lnTo>
                    <a:pt x="224" y="258"/>
                  </a:lnTo>
                  <a:lnTo>
                    <a:pt x="208" y="261"/>
                  </a:lnTo>
                  <a:lnTo>
                    <a:pt x="192" y="263"/>
                  </a:lnTo>
                  <a:lnTo>
                    <a:pt x="174" y="263"/>
                  </a:lnTo>
                  <a:lnTo>
                    <a:pt x="174" y="263"/>
                  </a:lnTo>
                  <a:lnTo>
                    <a:pt x="156" y="262"/>
                  </a:lnTo>
                  <a:lnTo>
                    <a:pt x="134" y="259"/>
                  </a:lnTo>
                  <a:lnTo>
                    <a:pt x="134" y="259"/>
                  </a:lnTo>
                  <a:lnTo>
                    <a:pt x="118" y="274"/>
                  </a:lnTo>
                  <a:lnTo>
                    <a:pt x="102" y="287"/>
                  </a:lnTo>
                  <a:lnTo>
                    <a:pt x="85" y="298"/>
                  </a:lnTo>
                  <a:lnTo>
                    <a:pt x="68" y="307"/>
                  </a:lnTo>
                  <a:lnTo>
                    <a:pt x="68" y="307"/>
                  </a:lnTo>
                  <a:lnTo>
                    <a:pt x="66" y="307"/>
                  </a:lnTo>
                  <a:lnTo>
                    <a:pt x="66" y="307"/>
                  </a:lnTo>
                  <a:lnTo>
                    <a:pt x="63" y="306"/>
                  </a:lnTo>
                  <a:lnTo>
                    <a:pt x="63" y="306"/>
                  </a:lnTo>
                  <a:lnTo>
                    <a:pt x="61" y="305"/>
                  </a:lnTo>
                  <a:lnTo>
                    <a:pt x="61" y="302"/>
                  </a:lnTo>
                  <a:lnTo>
                    <a:pt x="61" y="236"/>
                  </a:lnTo>
                  <a:lnTo>
                    <a:pt x="61" y="236"/>
                  </a:lnTo>
                  <a:lnTo>
                    <a:pt x="47" y="225"/>
                  </a:lnTo>
                  <a:lnTo>
                    <a:pt x="35" y="213"/>
                  </a:lnTo>
                  <a:lnTo>
                    <a:pt x="24" y="201"/>
                  </a:lnTo>
                  <a:lnTo>
                    <a:pt x="15" y="189"/>
                  </a:lnTo>
                  <a:lnTo>
                    <a:pt x="8" y="177"/>
                  </a:lnTo>
                  <a:lnTo>
                    <a:pt x="4" y="164"/>
                  </a:lnTo>
                  <a:lnTo>
                    <a:pt x="1" y="151"/>
                  </a:lnTo>
                  <a:lnTo>
                    <a:pt x="0" y="136"/>
                  </a:lnTo>
                  <a:lnTo>
                    <a:pt x="0" y="136"/>
                  </a:lnTo>
                  <a:lnTo>
                    <a:pt x="1" y="122"/>
                  </a:lnTo>
                  <a:lnTo>
                    <a:pt x="3" y="109"/>
                  </a:lnTo>
                  <a:lnTo>
                    <a:pt x="7" y="96"/>
                  </a:lnTo>
                  <a:lnTo>
                    <a:pt x="12" y="84"/>
                  </a:lnTo>
                  <a:lnTo>
                    <a:pt x="20" y="72"/>
                  </a:lnTo>
                  <a:lnTo>
                    <a:pt x="28" y="61"/>
                  </a:lnTo>
                  <a:lnTo>
                    <a:pt x="38" y="49"/>
                  </a:lnTo>
                  <a:lnTo>
                    <a:pt x="49" y="39"/>
                  </a:lnTo>
                  <a:lnTo>
                    <a:pt x="49" y="39"/>
                  </a:lnTo>
                  <a:lnTo>
                    <a:pt x="62" y="30"/>
                  </a:lnTo>
                  <a:lnTo>
                    <a:pt x="75" y="22"/>
                  </a:lnTo>
                  <a:lnTo>
                    <a:pt x="89" y="15"/>
                  </a:lnTo>
                  <a:lnTo>
                    <a:pt x="104" y="10"/>
                  </a:lnTo>
                  <a:lnTo>
                    <a:pt x="119" y="6"/>
                  </a:lnTo>
                  <a:lnTo>
                    <a:pt x="135" y="3"/>
                  </a:lnTo>
                  <a:lnTo>
                    <a:pt x="152" y="1"/>
                  </a:lnTo>
                  <a:lnTo>
                    <a:pt x="169" y="0"/>
                  </a:lnTo>
                  <a:lnTo>
                    <a:pt x="169" y="0"/>
                  </a:lnTo>
                  <a:lnTo>
                    <a:pt x="187" y="1"/>
                  </a:lnTo>
                  <a:lnTo>
                    <a:pt x="203" y="3"/>
                  </a:lnTo>
                  <a:lnTo>
                    <a:pt x="219" y="6"/>
                  </a:lnTo>
                  <a:lnTo>
                    <a:pt x="233" y="10"/>
                  </a:lnTo>
                  <a:lnTo>
                    <a:pt x="248" y="15"/>
                  </a:lnTo>
                  <a:lnTo>
                    <a:pt x="261" y="22"/>
                  </a:lnTo>
                  <a:lnTo>
                    <a:pt x="275" y="30"/>
                  </a:lnTo>
                  <a:lnTo>
                    <a:pt x="287" y="39"/>
                  </a:lnTo>
                  <a:lnTo>
                    <a:pt x="287" y="39"/>
                  </a:lnTo>
                  <a:lnTo>
                    <a:pt x="298" y="49"/>
                  </a:lnTo>
                  <a:lnTo>
                    <a:pt x="307" y="60"/>
                  </a:lnTo>
                  <a:lnTo>
                    <a:pt x="315" y="72"/>
                  </a:lnTo>
                  <a:lnTo>
                    <a:pt x="322" y="83"/>
                  </a:lnTo>
                  <a:lnTo>
                    <a:pt x="327" y="96"/>
                  </a:lnTo>
                  <a:lnTo>
                    <a:pt x="331" y="109"/>
                  </a:lnTo>
                  <a:lnTo>
                    <a:pt x="333" y="122"/>
                  </a:lnTo>
                  <a:lnTo>
                    <a:pt x="334" y="136"/>
                  </a:lnTo>
                  <a:lnTo>
                    <a:pt x="334" y="136"/>
                  </a:lnTo>
                  <a:lnTo>
                    <a:pt x="333" y="151"/>
                  </a:lnTo>
                  <a:lnTo>
                    <a:pt x="331" y="164"/>
                  </a:lnTo>
                  <a:lnTo>
                    <a:pt x="328" y="176"/>
                  </a:lnTo>
                  <a:lnTo>
                    <a:pt x="323" y="188"/>
                  </a:lnTo>
                  <a:lnTo>
                    <a:pt x="317" y="199"/>
                  </a:lnTo>
                  <a:lnTo>
                    <a:pt x="309" y="209"/>
                  </a:lnTo>
                  <a:lnTo>
                    <a:pt x="300" y="219"/>
                  </a:lnTo>
                  <a:lnTo>
                    <a:pt x="290" y="229"/>
                  </a:lnTo>
                  <a:lnTo>
                    <a:pt x="290" y="229"/>
                  </a:lnTo>
                  <a:close/>
                  <a:moveTo>
                    <a:pt x="283" y="221"/>
                  </a:moveTo>
                  <a:lnTo>
                    <a:pt x="283" y="221"/>
                  </a:lnTo>
                  <a:lnTo>
                    <a:pt x="292" y="212"/>
                  </a:lnTo>
                  <a:lnTo>
                    <a:pt x="301" y="204"/>
                  </a:lnTo>
                  <a:lnTo>
                    <a:pt x="308" y="194"/>
                  </a:lnTo>
                  <a:lnTo>
                    <a:pt x="314" y="184"/>
                  </a:lnTo>
                  <a:lnTo>
                    <a:pt x="318" y="173"/>
                  </a:lnTo>
                  <a:lnTo>
                    <a:pt x="321" y="162"/>
                  </a:lnTo>
                  <a:lnTo>
                    <a:pt x="323" y="150"/>
                  </a:lnTo>
                  <a:lnTo>
                    <a:pt x="324" y="136"/>
                  </a:lnTo>
                  <a:lnTo>
                    <a:pt x="324" y="136"/>
                  </a:lnTo>
                  <a:lnTo>
                    <a:pt x="323" y="123"/>
                  </a:lnTo>
                  <a:lnTo>
                    <a:pt x="321" y="110"/>
                  </a:lnTo>
                  <a:lnTo>
                    <a:pt x="318" y="98"/>
                  </a:lnTo>
                  <a:lnTo>
                    <a:pt x="313" y="87"/>
                  </a:lnTo>
                  <a:lnTo>
                    <a:pt x="307" y="76"/>
                  </a:lnTo>
                  <a:lnTo>
                    <a:pt x="299" y="66"/>
                  </a:lnTo>
                  <a:lnTo>
                    <a:pt x="290" y="56"/>
                  </a:lnTo>
                  <a:lnTo>
                    <a:pt x="280" y="46"/>
                  </a:lnTo>
                  <a:lnTo>
                    <a:pt x="280" y="46"/>
                  </a:lnTo>
                  <a:lnTo>
                    <a:pt x="269" y="37"/>
                  </a:lnTo>
                  <a:lnTo>
                    <a:pt x="256" y="30"/>
                  </a:lnTo>
                  <a:lnTo>
                    <a:pt x="243" y="24"/>
                  </a:lnTo>
                  <a:lnTo>
                    <a:pt x="230" y="19"/>
                  </a:lnTo>
                  <a:lnTo>
                    <a:pt x="216" y="15"/>
                  </a:lnTo>
                  <a:lnTo>
                    <a:pt x="201" y="12"/>
                  </a:lnTo>
                  <a:lnTo>
                    <a:pt x="186" y="11"/>
                  </a:lnTo>
                  <a:lnTo>
                    <a:pt x="169" y="10"/>
                  </a:lnTo>
                  <a:lnTo>
                    <a:pt x="169" y="10"/>
                  </a:lnTo>
                  <a:lnTo>
                    <a:pt x="152" y="11"/>
                  </a:lnTo>
                  <a:lnTo>
                    <a:pt x="137" y="12"/>
                  </a:lnTo>
                  <a:lnTo>
                    <a:pt x="122" y="15"/>
                  </a:lnTo>
                  <a:lnTo>
                    <a:pt x="108" y="19"/>
                  </a:lnTo>
                  <a:lnTo>
                    <a:pt x="93" y="24"/>
                  </a:lnTo>
                  <a:lnTo>
                    <a:pt x="80" y="31"/>
                  </a:lnTo>
                  <a:lnTo>
                    <a:pt x="68" y="38"/>
                  </a:lnTo>
                  <a:lnTo>
                    <a:pt x="56" y="46"/>
                  </a:lnTo>
                  <a:lnTo>
                    <a:pt x="56" y="46"/>
                  </a:lnTo>
                  <a:lnTo>
                    <a:pt x="46" y="57"/>
                  </a:lnTo>
                  <a:lnTo>
                    <a:pt x="36" y="67"/>
                  </a:lnTo>
                  <a:lnTo>
                    <a:pt x="29" y="77"/>
                  </a:lnTo>
                  <a:lnTo>
                    <a:pt x="22" y="88"/>
                  </a:lnTo>
                  <a:lnTo>
                    <a:pt x="16" y="99"/>
                  </a:lnTo>
                  <a:lnTo>
                    <a:pt x="13" y="111"/>
                  </a:lnTo>
                  <a:lnTo>
                    <a:pt x="11" y="123"/>
                  </a:lnTo>
                  <a:lnTo>
                    <a:pt x="10" y="136"/>
                  </a:lnTo>
                  <a:lnTo>
                    <a:pt x="10" y="136"/>
                  </a:lnTo>
                  <a:lnTo>
                    <a:pt x="11" y="150"/>
                  </a:lnTo>
                  <a:lnTo>
                    <a:pt x="13" y="162"/>
                  </a:lnTo>
                  <a:lnTo>
                    <a:pt x="19" y="174"/>
                  </a:lnTo>
                  <a:lnTo>
                    <a:pt x="25" y="185"/>
                  </a:lnTo>
                  <a:lnTo>
                    <a:pt x="34" y="197"/>
                  </a:lnTo>
                  <a:lnTo>
                    <a:pt x="44" y="207"/>
                  </a:lnTo>
                  <a:lnTo>
                    <a:pt x="55" y="218"/>
                  </a:lnTo>
                  <a:lnTo>
                    <a:pt x="69" y="229"/>
                  </a:lnTo>
                  <a:lnTo>
                    <a:pt x="69" y="229"/>
                  </a:lnTo>
                  <a:lnTo>
                    <a:pt x="70" y="231"/>
                  </a:lnTo>
                  <a:lnTo>
                    <a:pt x="71" y="233"/>
                  </a:lnTo>
                  <a:lnTo>
                    <a:pt x="71" y="294"/>
                  </a:lnTo>
                  <a:lnTo>
                    <a:pt x="71" y="294"/>
                  </a:lnTo>
                  <a:lnTo>
                    <a:pt x="87" y="285"/>
                  </a:lnTo>
                  <a:lnTo>
                    <a:pt x="102" y="274"/>
                  </a:lnTo>
                  <a:lnTo>
                    <a:pt x="116" y="263"/>
                  </a:lnTo>
                  <a:lnTo>
                    <a:pt x="128" y="250"/>
                  </a:lnTo>
                  <a:lnTo>
                    <a:pt x="128" y="250"/>
                  </a:lnTo>
                  <a:lnTo>
                    <a:pt x="130" y="248"/>
                  </a:lnTo>
                  <a:lnTo>
                    <a:pt x="133" y="248"/>
                  </a:lnTo>
                  <a:lnTo>
                    <a:pt x="133" y="248"/>
                  </a:lnTo>
                  <a:lnTo>
                    <a:pt x="156" y="252"/>
                  </a:lnTo>
                  <a:lnTo>
                    <a:pt x="174" y="253"/>
                  </a:lnTo>
                  <a:lnTo>
                    <a:pt x="174" y="253"/>
                  </a:lnTo>
                  <a:lnTo>
                    <a:pt x="191" y="253"/>
                  </a:lnTo>
                  <a:lnTo>
                    <a:pt x="206" y="251"/>
                  </a:lnTo>
                  <a:lnTo>
                    <a:pt x="221" y="249"/>
                  </a:lnTo>
                  <a:lnTo>
                    <a:pt x="235" y="245"/>
                  </a:lnTo>
                  <a:lnTo>
                    <a:pt x="248" y="241"/>
                  </a:lnTo>
                  <a:lnTo>
                    <a:pt x="260" y="235"/>
                  </a:lnTo>
                  <a:lnTo>
                    <a:pt x="272" y="229"/>
                  </a:lnTo>
                  <a:lnTo>
                    <a:pt x="283" y="221"/>
                  </a:lnTo>
                  <a:lnTo>
                    <a:pt x="283" y="221"/>
                  </a:lnTo>
                  <a:close/>
                  <a:moveTo>
                    <a:pt x="117" y="138"/>
                  </a:moveTo>
                  <a:lnTo>
                    <a:pt x="117" y="138"/>
                  </a:lnTo>
                  <a:lnTo>
                    <a:pt x="116" y="142"/>
                  </a:lnTo>
                  <a:lnTo>
                    <a:pt x="115" y="146"/>
                  </a:lnTo>
                  <a:lnTo>
                    <a:pt x="113" y="149"/>
                  </a:lnTo>
                  <a:lnTo>
                    <a:pt x="111" y="152"/>
                  </a:lnTo>
                  <a:lnTo>
                    <a:pt x="111" y="152"/>
                  </a:lnTo>
                  <a:lnTo>
                    <a:pt x="108" y="155"/>
                  </a:lnTo>
                  <a:lnTo>
                    <a:pt x="104" y="157"/>
                  </a:lnTo>
                  <a:lnTo>
                    <a:pt x="100" y="158"/>
                  </a:lnTo>
                  <a:lnTo>
                    <a:pt x="96" y="158"/>
                  </a:lnTo>
                  <a:lnTo>
                    <a:pt x="96" y="158"/>
                  </a:lnTo>
                  <a:lnTo>
                    <a:pt x="92" y="158"/>
                  </a:lnTo>
                  <a:lnTo>
                    <a:pt x="88" y="157"/>
                  </a:lnTo>
                  <a:lnTo>
                    <a:pt x="85" y="155"/>
                  </a:lnTo>
                  <a:lnTo>
                    <a:pt x="82" y="152"/>
                  </a:lnTo>
                  <a:lnTo>
                    <a:pt x="82" y="152"/>
                  </a:lnTo>
                  <a:lnTo>
                    <a:pt x="79" y="149"/>
                  </a:lnTo>
                  <a:lnTo>
                    <a:pt x="77" y="146"/>
                  </a:lnTo>
                  <a:lnTo>
                    <a:pt x="76" y="142"/>
                  </a:lnTo>
                  <a:lnTo>
                    <a:pt x="76" y="138"/>
                  </a:lnTo>
                  <a:lnTo>
                    <a:pt x="76" y="138"/>
                  </a:lnTo>
                  <a:lnTo>
                    <a:pt x="76" y="133"/>
                  </a:lnTo>
                  <a:lnTo>
                    <a:pt x="77" y="129"/>
                  </a:lnTo>
                  <a:lnTo>
                    <a:pt x="79" y="126"/>
                  </a:lnTo>
                  <a:lnTo>
                    <a:pt x="82" y="123"/>
                  </a:lnTo>
                  <a:lnTo>
                    <a:pt x="82" y="123"/>
                  </a:lnTo>
                  <a:lnTo>
                    <a:pt x="85" y="121"/>
                  </a:lnTo>
                  <a:lnTo>
                    <a:pt x="88" y="119"/>
                  </a:lnTo>
                  <a:lnTo>
                    <a:pt x="92" y="118"/>
                  </a:lnTo>
                  <a:lnTo>
                    <a:pt x="96" y="117"/>
                  </a:lnTo>
                  <a:lnTo>
                    <a:pt x="96" y="117"/>
                  </a:lnTo>
                  <a:lnTo>
                    <a:pt x="100" y="118"/>
                  </a:lnTo>
                  <a:lnTo>
                    <a:pt x="104" y="119"/>
                  </a:lnTo>
                  <a:lnTo>
                    <a:pt x="108" y="121"/>
                  </a:lnTo>
                  <a:lnTo>
                    <a:pt x="111" y="123"/>
                  </a:lnTo>
                  <a:lnTo>
                    <a:pt x="111" y="123"/>
                  </a:lnTo>
                  <a:lnTo>
                    <a:pt x="113" y="126"/>
                  </a:lnTo>
                  <a:lnTo>
                    <a:pt x="115" y="129"/>
                  </a:lnTo>
                  <a:lnTo>
                    <a:pt x="116" y="133"/>
                  </a:lnTo>
                  <a:lnTo>
                    <a:pt x="117" y="138"/>
                  </a:lnTo>
                  <a:lnTo>
                    <a:pt x="117" y="138"/>
                  </a:lnTo>
                  <a:close/>
                  <a:moveTo>
                    <a:pt x="107" y="138"/>
                  </a:moveTo>
                  <a:lnTo>
                    <a:pt x="107" y="138"/>
                  </a:lnTo>
                  <a:lnTo>
                    <a:pt x="106" y="133"/>
                  </a:lnTo>
                  <a:lnTo>
                    <a:pt x="104" y="130"/>
                  </a:lnTo>
                  <a:lnTo>
                    <a:pt x="104" y="130"/>
                  </a:lnTo>
                  <a:lnTo>
                    <a:pt x="100" y="128"/>
                  </a:lnTo>
                  <a:lnTo>
                    <a:pt x="96" y="127"/>
                  </a:lnTo>
                  <a:lnTo>
                    <a:pt x="96" y="127"/>
                  </a:lnTo>
                  <a:lnTo>
                    <a:pt x="92" y="128"/>
                  </a:lnTo>
                  <a:lnTo>
                    <a:pt x="89" y="130"/>
                  </a:lnTo>
                  <a:lnTo>
                    <a:pt x="89" y="130"/>
                  </a:lnTo>
                  <a:lnTo>
                    <a:pt x="87" y="133"/>
                  </a:lnTo>
                  <a:lnTo>
                    <a:pt x="86" y="138"/>
                  </a:lnTo>
                  <a:lnTo>
                    <a:pt x="86" y="138"/>
                  </a:lnTo>
                  <a:lnTo>
                    <a:pt x="87" y="142"/>
                  </a:lnTo>
                  <a:lnTo>
                    <a:pt x="89" y="145"/>
                  </a:lnTo>
                  <a:lnTo>
                    <a:pt x="89" y="145"/>
                  </a:lnTo>
                  <a:lnTo>
                    <a:pt x="92" y="148"/>
                  </a:lnTo>
                  <a:lnTo>
                    <a:pt x="96" y="148"/>
                  </a:lnTo>
                  <a:lnTo>
                    <a:pt x="96" y="148"/>
                  </a:lnTo>
                  <a:lnTo>
                    <a:pt x="100" y="148"/>
                  </a:lnTo>
                  <a:lnTo>
                    <a:pt x="104" y="145"/>
                  </a:lnTo>
                  <a:lnTo>
                    <a:pt x="104" y="145"/>
                  </a:lnTo>
                  <a:lnTo>
                    <a:pt x="106" y="142"/>
                  </a:lnTo>
                  <a:lnTo>
                    <a:pt x="107" y="138"/>
                  </a:lnTo>
                  <a:lnTo>
                    <a:pt x="107" y="138"/>
                  </a:lnTo>
                  <a:close/>
                  <a:moveTo>
                    <a:pt x="188" y="136"/>
                  </a:moveTo>
                  <a:lnTo>
                    <a:pt x="188" y="136"/>
                  </a:lnTo>
                  <a:lnTo>
                    <a:pt x="187" y="141"/>
                  </a:lnTo>
                  <a:lnTo>
                    <a:pt x="186" y="145"/>
                  </a:lnTo>
                  <a:lnTo>
                    <a:pt x="183" y="148"/>
                  </a:lnTo>
                  <a:lnTo>
                    <a:pt x="181" y="151"/>
                  </a:lnTo>
                  <a:lnTo>
                    <a:pt x="181" y="151"/>
                  </a:lnTo>
                  <a:lnTo>
                    <a:pt x="178" y="154"/>
                  </a:lnTo>
                  <a:lnTo>
                    <a:pt x="174" y="156"/>
                  </a:lnTo>
                  <a:lnTo>
                    <a:pt x="171" y="157"/>
                  </a:lnTo>
                  <a:lnTo>
                    <a:pt x="167" y="157"/>
                  </a:lnTo>
                  <a:lnTo>
                    <a:pt x="167" y="157"/>
                  </a:lnTo>
                  <a:lnTo>
                    <a:pt x="163" y="157"/>
                  </a:lnTo>
                  <a:lnTo>
                    <a:pt x="159" y="156"/>
                  </a:lnTo>
                  <a:lnTo>
                    <a:pt x="156" y="154"/>
                  </a:lnTo>
                  <a:lnTo>
                    <a:pt x="153" y="151"/>
                  </a:lnTo>
                  <a:lnTo>
                    <a:pt x="153" y="151"/>
                  </a:lnTo>
                  <a:lnTo>
                    <a:pt x="150" y="148"/>
                  </a:lnTo>
                  <a:lnTo>
                    <a:pt x="148" y="145"/>
                  </a:lnTo>
                  <a:lnTo>
                    <a:pt x="147" y="141"/>
                  </a:lnTo>
                  <a:lnTo>
                    <a:pt x="147" y="136"/>
                  </a:lnTo>
                  <a:lnTo>
                    <a:pt x="147" y="136"/>
                  </a:lnTo>
                  <a:lnTo>
                    <a:pt x="147" y="132"/>
                  </a:lnTo>
                  <a:lnTo>
                    <a:pt x="148" y="129"/>
                  </a:lnTo>
                  <a:lnTo>
                    <a:pt x="150" y="125"/>
                  </a:lnTo>
                  <a:lnTo>
                    <a:pt x="153" y="122"/>
                  </a:lnTo>
                  <a:lnTo>
                    <a:pt x="153" y="122"/>
                  </a:lnTo>
                  <a:lnTo>
                    <a:pt x="156" y="120"/>
                  </a:lnTo>
                  <a:lnTo>
                    <a:pt x="159" y="118"/>
                  </a:lnTo>
                  <a:lnTo>
                    <a:pt x="163" y="117"/>
                  </a:lnTo>
                  <a:lnTo>
                    <a:pt x="167" y="116"/>
                  </a:lnTo>
                  <a:lnTo>
                    <a:pt x="167" y="116"/>
                  </a:lnTo>
                  <a:lnTo>
                    <a:pt x="171" y="117"/>
                  </a:lnTo>
                  <a:lnTo>
                    <a:pt x="174" y="118"/>
                  </a:lnTo>
                  <a:lnTo>
                    <a:pt x="178" y="120"/>
                  </a:lnTo>
                  <a:lnTo>
                    <a:pt x="181" y="122"/>
                  </a:lnTo>
                  <a:lnTo>
                    <a:pt x="181" y="122"/>
                  </a:lnTo>
                  <a:lnTo>
                    <a:pt x="183" y="125"/>
                  </a:lnTo>
                  <a:lnTo>
                    <a:pt x="186" y="129"/>
                  </a:lnTo>
                  <a:lnTo>
                    <a:pt x="187" y="132"/>
                  </a:lnTo>
                  <a:lnTo>
                    <a:pt x="188" y="136"/>
                  </a:lnTo>
                  <a:lnTo>
                    <a:pt x="188" y="136"/>
                  </a:lnTo>
                  <a:close/>
                  <a:moveTo>
                    <a:pt x="177" y="136"/>
                  </a:moveTo>
                  <a:lnTo>
                    <a:pt x="177" y="136"/>
                  </a:lnTo>
                  <a:lnTo>
                    <a:pt x="176" y="132"/>
                  </a:lnTo>
                  <a:lnTo>
                    <a:pt x="174" y="129"/>
                  </a:lnTo>
                  <a:lnTo>
                    <a:pt x="174" y="129"/>
                  </a:lnTo>
                  <a:lnTo>
                    <a:pt x="171" y="127"/>
                  </a:lnTo>
                  <a:lnTo>
                    <a:pt x="167" y="126"/>
                  </a:lnTo>
                  <a:lnTo>
                    <a:pt x="167" y="126"/>
                  </a:lnTo>
                  <a:lnTo>
                    <a:pt x="163" y="127"/>
                  </a:lnTo>
                  <a:lnTo>
                    <a:pt x="160" y="129"/>
                  </a:lnTo>
                  <a:lnTo>
                    <a:pt x="160" y="129"/>
                  </a:lnTo>
                  <a:lnTo>
                    <a:pt x="158" y="132"/>
                  </a:lnTo>
                  <a:lnTo>
                    <a:pt x="157" y="136"/>
                  </a:lnTo>
                  <a:lnTo>
                    <a:pt x="157" y="136"/>
                  </a:lnTo>
                  <a:lnTo>
                    <a:pt x="158" y="141"/>
                  </a:lnTo>
                  <a:lnTo>
                    <a:pt x="160" y="144"/>
                  </a:lnTo>
                  <a:lnTo>
                    <a:pt x="160" y="144"/>
                  </a:lnTo>
                  <a:lnTo>
                    <a:pt x="163" y="146"/>
                  </a:lnTo>
                  <a:lnTo>
                    <a:pt x="167" y="147"/>
                  </a:lnTo>
                  <a:lnTo>
                    <a:pt x="167" y="147"/>
                  </a:lnTo>
                  <a:lnTo>
                    <a:pt x="171" y="146"/>
                  </a:lnTo>
                  <a:lnTo>
                    <a:pt x="174" y="144"/>
                  </a:lnTo>
                  <a:lnTo>
                    <a:pt x="174" y="144"/>
                  </a:lnTo>
                  <a:lnTo>
                    <a:pt x="176" y="141"/>
                  </a:lnTo>
                  <a:lnTo>
                    <a:pt x="177" y="136"/>
                  </a:lnTo>
                  <a:lnTo>
                    <a:pt x="177" y="136"/>
                  </a:lnTo>
                  <a:close/>
                  <a:moveTo>
                    <a:pt x="258" y="136"/>
                  </a:moveTo>
                  <a:lnTo>
                    <a:pt x="258" y="136"/>
                  </a:lnTo>
                  <a:lnTo>
                    <a:pt x="257" y="141"/>
                  </a:lnTo>
                  <a:lnTo>
                    <a:pt x="256" y="145"/>
                  </a:lnTo>
                  <a:lnTo>
                    <a:pt x="254" y="148"/>
                  </a:lnTo>
                  <a:lnTo>
                    <a:pt x="252" y="151"/>
                  </a:lnTo>
                  <a:lnTo>
                    <a:pt x="252" y="151"/>
                  </a:lnTo>
                  <a:lnTo>
                    <a:pt x="249" y="154"/>
                  </a:lnTo>
                  <a:lnTo>
                    <a:pt x="245" y="156"/>
                  </a:lnTo>
                  <a:lnTo>
                    <a:pt x="242" y="157"/>
                  </a:lnTo>
                  <a:lnTo>
                    <a:pt x="238" y="157"/>
                  </a:lnTo>
                  <a:lnTo>
                    <a:pt x="238" y="157"/>
                  </a:lnTo>
                  <a:lnTo>
                    <a:pt x="234" y="157"/>
                  </a:lnTo>
                  <a:lnTo>
                    <a:pt x="230" y="156"/>
                  </a:lnTo>
                  <a:lnTo>
                    <a:pt x="227" y="154"/>
                  </a:lnTo>
                  <a:lnTo>
                    <a:pt x="224" y="151"/>
                  </a:lnTo>
                  <a:lnTo>
                    <a:pt x="224" y="151"/>
                  </a:lnTo>
                  <a:lnTo>
                    <a:pt x="221" y="148"/>
                  </a:lnTo>
                  <a:lnTo>
                    <a:pt x="219" y="145"/>
                  </a:lnTo>
                  <a:lnTo>
                    <a:pt x="218" y="141"/>
                  </a:lnTo>
                  <a:lnTo>
                    <a:pt x="218" y="136"/>
                  </a:lnTo>
                  <a:lnTo>
                    <a:pt x="218" y="136"/>
                  </a:lnTo>
                  <a:lnTo>
                    <a:pt x="218" y="132"/>
                  </a:lnTo>
                  <a:lnTo>
                    <a:pt x="219" y="129"/>
                  </a:lnTo>
                  <a:lnTo>
                    <a:pt x="221" y="125"/>
                  </a:lnTo>
                  <a:lnTo>
                    <a:pt x="224" y="122"/>
                  </a:lnTo>
                  <a:lnTo>
                    <a:pt x="224" y="122"/>
                  </a:lnTo>
                  <a:lnTo>
                    <a:pt x="227" y="120"/>
                  </a:lnTo>
                  <a:lnTo>
                    <a:pt x="230" y="118"/>
                  </a:lnTo>
                  <a:lnTo>
                    <a:pt x="234" y="117"/>
                  </a:lnTo>
                  <a:lnTo>
                    <a:pt x="238" y="116"/>
                  </a:lnTo>
                  <a:lnTo>
                    <a:pt x="238" y="116"/>
                  </a:lnTo>
                  <a:lnTo>
                    <a:pt x="242" y="117"/>
                  </a:lnTo>
                  <a:lnTo>
                    <a:pt x="245" y="118"/>
                  </a:lnTo>
                  <a:lnTo>
                    <a:pt x="249" y="120"/>
                  </a:lnTo>
                  <a:lnTo>
                    <a:pt x="252" y="122"/>
                  </a:lnTo>
                  <a:lnTo>
                    <a:pt x="252" y="122"/>
                  </a:lnTo>
                  <a:lnTo>
                    <a:pt x="254" y="125"/>
                  </a:lnTo>
                  <a:lnTo>
                    <a:pt x="256" y="129"/>
                  </a:lnTo>
                  <a:lnTo>
                    <a:pt x="257" y="132"/>
                  </a:lnTo>
                  <a:lnTo>
                    <a:pt x="258" y="136"/>
                  </a:lnTo>
                  <a:lnTo>
                    <a:pt x="258" y="136"/>
                  </a:lnTo>
                  <a:close/>
                  <a:moveTo>
                    <a:pt x="248" y="136"/>
                  </a:moveTo>
                  <a:lnTo>
                    <a:pt x="248" y="136"/>
                  </a:lnTo>
                  <a:lnTo>
                    <a:pt x="247" y="132"/>
                  </a:lnTo>
                  <a:lnTo>
                    <a:pt x="245" y="129"/>
                  </a:lnTo>
                  <a:lnTo>
                    <a:pt x="245" y="129"/>
                  </a:lnTo>
                  <a:lnTo>
                    <a:pt x="242" y="127"/>
                  </a:lnTo>
                  <a:lnTo>
                    <a:pt x="238" y="126"/>
                  </a:lnTo>
                  <a:lnTo>
                    <a:pt x="238" y="126"/>
                  </a:lnTo>
                  <a:lnTo>
                    <a:pt x="234" y="127"/>
                  </a:lnTo>
                  <a:lnTo>
                    <a:pt x="231" y="129"/>
                  </a:lnTo>
                  <a:lnTo>
                    <a:pt x="231" y="129"/>
                  </a:lnTo>
                  <a:lnTo>
                    <a:pt x="229" y="132"/>
                  </a:lnTo>
                  <a:lnTo>
                    <a:pt x="228" y="136"/>
                  </a:lnTo>
                  <a:lnTo>
                    <a:pt x="228" y="136"/>
                  </a:lnTo>
                  <a:lnTo>
                    <a:pt x="229" y="141"/>
                  </a:lnTo>
                  <a:lnTo>
                    <a:pt x="231" y="144"/>
                  </a:lnTo>
                  <a:lnTo>
                    <a:pt x="231" y="144"/>
                  </a:lnTo>
                  <a:lnTo>
                    <a:pt x="234" y="146"/>
                  </a:lnTo>
                  <a:lnTo>
                    <a:pt x="238" y="147"/>
                  </a:lnTo>
                  <a:lnTo>
                    <a:pt x="238" y="147"/>
                  </a:lnTo>
                  <a:lnTo>
                    <a:pt x="242" y="146"/>
                  </a:lnTo>
                  <a:lnTo>
                    <a:pt x="245" y="144"/>
                  </a:lnTo>
                  <a:lnTo>
                    <a:pt x="245" y="144"/>
                  </a:lnTo>
                  <a:lnTo>
                    <a:pt x="247" y="141"/>
                  </a:lnTo>
                  <a:lnTo>
                    <a:pt x="248" y="136"/>
                  </a:lnTo>
                  <a:lnTo>
                    <a:pt x="248" y="136"/>
                  </a:lnTo>
                  <a:close/>
                  <a:moveTo>
                    <a:pt x="425" y="212"/>
                  </a:moveTo>
                  <a:lnTo>
                    <a:pt x="425" y="212"/>
                  </a:lnTo>
                  <a:lnTo>
                    <a:pt x="424" y="221"/>
                  </a:lnTo>
                  <a:lnTo>
                    <a:pt x="422" y="230"/>
                  </a:lnTo>
                  <a:lnTo>
                    <a:pt x="419" y="238"/>
                  </a:lnTo>
                  <a:lnTo>
                    <a:pt x="415" y="246"/>
                  </a:lnTo>
                  <a:lnTo>
                    <a:pt x="409" y="254"/>
                  </a:lnTo>
                  <a:lnTo>
                    <a:pt x="402" y="261"/>
                  </a:lnTo>
                  <a:lnTo>
                    <a:pt x="394" y="269"/>
                  </a:lnTo>
                  <a:lnTo>
                    <a:pt x="385" y="276"/>
                  </a:lnTo>
                  <a:lnTo>
                    <a:pt x="385" y="319"/>
                  </a:lnTo>
                  <a:lnTo>
                    <a:pt x="385" y="319"/>
                  </a:lnTo>
                  <a:lnTo>
                    <a:pt x="384" y="321"/>
                  </a:lnTo>
                  <a:lnTo>
                    <a:pt x="383" y="323"/>
                  </a:lnTo>
                  <a:lnTo>
                    <a:pt x="383" y="323"/>
                  </a:lnTo>
                  <a:lnTo>
                    <a:pt x="382" y="324"/>
                  </a:lnTo>
                  <a:lnTo>
                    <a:pt x="380" y="324"/>
                  </a:lnTo>
                  <a:lnTo>
                    <a:pt x="380" y="324"/>
                  </a:lnTo>
                  <a:lnTo>
                    <a:pt x="379" y="324"/>
                  </a:lnTo>
                  <a:lnTo>
                    <a:pt x="379" y="324"/>
                  </a:lnTo>
                  <a:lnTo>
                    <a:pt x="368" y="321"/>
                  </a:lnTo>
                  <a:lnTo>
                    <a:pt x="358" y="316"/>
                  </a:lnTo>
                  <a:lnTo>
                    <a:pt x="347" y="309"/>
                  </a:lnTo>
                  <a:lnTo>
                    <a:pt x="337" y="299"/>
                  </a:lnTo>
                  <a:lnTo>
                    <a:pt x="337" y="299"/>
                  </a:lnTo>
                  <a:lnTo>
                    <a:pt x="332" y="300"/>
                  </a:lnTo>
                  <a:lnTo>
                    <a:pt x="332" y="300"/>
                  </a:lnTo>
                  <a:lnTo>
                    <a:pt x="321" y="302"/>
                  </a:lnTo>
                  <a:lnTo>
                    <a:pt x="314" y="303"/>
                  </a:lnTo>
                  <a:lnTo>
                    <a:pt x="314" y="303"/>
                  </a:lnTo>
                  <a:lnTo>
                    <a:pt x="304" y="303"/>
                  </a:lnTo>
                  <a:lnTo>
                    <a:pt x="295" y="302"/>
                  </a:lnTo>
                  <a:lnTo>
                    <a:pt x="286" y="300"/>
                  </a:lnTo>
                  <a:lnTo>
                    <a:pt x="277" y="298"/>
                  </a:lnTo>
                  <a:lnTo>
                    <a:pt x="269" y="295"/>
                  </a:lnTo>
                  <a:lnTo>
                    <a:pt x="260" y="291"/>
                  </a:lnTo>
                  <a:lnTo>
                    <a:pt x="252" y="287"/>
                  </a:lnTo>
                  <a:lnTo>
                    <a:pt x="245" y="282"/>
                  </a:lnTo>
                  <a:lnTo>
                    <a:pt x="245" y="282"/>
                  </a:lnTo>
                  <a:lnTo>
                    <a:pt x="243" y="281"/>
                  </a:lnTo>
                  <a:lnTo>
                    <a:pt x="243" y="279"/>
                  </a:lnTo>
                  <a:lnTo>
                    <a:pt x="243" y="277"/>
                  </a:lnTo>
                  <a:lnTo>
                    <a:pt x="244" y="275"/>
                  </a:lnTo>
                  <a:lnTo>
                    <a:pt x="244" y="275"/>
                  </a:lnTo>
                  <a:lnTo>
                    <a:pt x="245" y="274"/>
                  </a:lnTo>
                  <a:lnTo>
                    <a:pt x="247" y="273"/>
                  </a:lnTo>
                  <a:lnTo>
                    <a:pt x="249" y="273"/>
                  </a:lnTo>
                  <a:lnTo>
                    <a:pt x="251" y="274"/>
                  </a:lnTo>
                  <a:lnTo>
                    <a:pt x="251" y="274"/>
                  </a:lnTo>
                  <a:lnTo>
                    <a:pt x="258" y="279"/>
                  </a:lnTo>
                  <a:lnTo>
                    <a:pt x="264" y="283"/>
                  </a:lnTo>
                  <a:lnTo>
                    <a:pt x="273" y="286"/>
                  </a:lnTo>
                  <a:lnTo>
                    <a:pt x="280" y="288"/>
                  </a:lnTo>
                  <a:lnTo>
                    <a:pt x="288" y="291"/>
                  </a:lnTo>
                  <a:lnTo>
                    <a:pt x="296" y="292"/>
                  </a:lnTo>
                  <a:lnTo>
                    <a:pt x="305" y="293"/>
                  </a:lnTo>
                  <a:lnTo>
                    <a:pt x="314" y="293"/>
                  </a:lnTo>
                  <a:lnTo>
                    <a:pt x="314" y="293"/>
                  </a:lnTo>
                  <a:lnTo>
                    <a:pt x="320" y="293"/>
                  </a:lnTo>
                  <a:lnTo>
                    <a:pt x="329" y="291"/>
                  </a:lnTo>
                  <a:lnTo>
                    <a:pt x="329" y="291"/>
                  </a:lnTo>
                  <a:lnTo>
                    <a:pt x="338" y="288"/>
                  </a:lnTo>
                  <a:lnTo>
                    <a:pt x="338" y="288"/>
                  </a:lnTo>
                  <a:lnTo>
                    <a:pt x="340" y="288"/>
                  </a:lnTo>
                  <a:lnTo>
                    <a:pt x="343" y="290"/>
                  </a:lnTo>
                  <a:lnTo>
                    <a:pt x="343" y="290"/>
                  </a:lnTo>
                  <a:lnTo>
                    <a:pt x="349" y="297"/>
                  </a:lnTo>
                  <a:lnTo>
                    <a:pt x="358" y="303"/>
                  </a:lnTo>
                  <a:lnTo>
                    <a:pt x="366" y="307"/>
                  </a:lnTo>
                  <a:lnTo>
                    <a:pt x="375" y="312"/>
                  </a:lnTo>
                  <a:lnTo>
                    <a:pt x="375" y="273"/>
                  </a:lnTo>
                  <a:lnTo>
                    <a:pt x="375" y="273"/>
                  </a:lnTo>
                  <a:lnTo>
                    <a:pt x="375" y="271"/>
                  </a:lnTo>
                  <a:lnTo>
                    <a:pt x="377" y="269"/>
                  </a:lnTo>
                  <a:lnTo>
                    <a:pt x="377" y="269"/>
                  </a:lnTo>
                  <a:lnTo>
                    <a:pt x="386" y="262"/>
                  </a:lnTo>
                  <a:lnTo>
                    <a:pt x="393" y="256"/>
                  </a:lnTo>
                  <a:lnTo>
                    <a:pt x="400" y="249"/>
                  </a:lnTo>
                  <a:lnTo>
                    <a:pt x="405" y="242"/>
                  </a:lnTo>
                  <a:lnTo>
                    <a:pt x="409" y="235"/>
                  </a:lnTo>
                  <a:lnTo>
                    <a:pt x="412" y="228"/>
                  </a:lnTo>
                  <a:lnTo>
                    <a:pt x="414" y="220"/>
                  </a:lnTo>
                  <a:lnTo>
                    <a:pt x="415" y="212"/>
                  </a:lnTo>
                  <a:lnTo>
                    <a:pt x="415" y="212"/>
                  </a:lnTo>
                  <a:lnTo>
                    <a:pt x="414" y="202"/>
                  </a:lnTo>
                  <a:lnTo>
                    <a:pt x="411" y="192"/>
                  </a:lnTo>
                  <a:lnTo>
                    <a:pt x="407" y="184"/>
                  </a:lnTo>
                  <a:lnTo>
                    <a:pt x="401" y="176"/>
                  </a:lnTo>
                  <a:lnTo>
                    <a:pt x="401" y="176"/>
                  </a:lnTo>
                  <a:lnTo>
                    <a:pt x="393" y="169"/>
                  </a:lnTo>
                  <a:lnTo>
                    <a:pt x="384" y="163"/>
                  </a:lnTo>
                  <a:lnTo>
                    <a:pt x="372" y="157"/>
                  </a:lnTo>
                  <a:lnTo>
                    <a:pt x="359" y="152"/>
                  </a:lnTo>
                  <a:lnTo>
                    <a:pt x="359" y="152"/>
                  </a:lnTo>
                  <a:lnTo>
                    <a:pt x="356" y="151"/>
                  </a:lnTo>
                  <a:lnTo>
                    <a:pt x="355" y="150"/>
                  </a:lnTo>
                  <a:lnTo>
                    <a:pt x="355" y="148"/>
                  </a:lnTo>
                  <a:lnTo>
                    <a:pt x="355" y="146"/>
                  </a:lnTo>
                  <a:lnTo>
                    <a:pt x="355" y="146"/>
                  </a:lnTo>
                  <a:lnTo>
                    <a:pt x="356" y="144"/>
                  </a:lnTo>
                  <a:lnTo>
                    <a:pt x="357" y="142"/>
                  </a:lnTo>
                  <a:lnTo>
                    <a:pt x="359" y="142"/>
                  </a:lnTo>
                  <a:lnTo>
                    <a:pt x="361" y="142"/>
                  </a:lnTo>
                  <a:lnTo>
                    <a:pt x="361" y="142"/>
                  </a:lnTo>
                  <a:lnTo>
                    <a:pt x="376" y="148"/>
                  </a:lnTo>
                  <a:lnTo>
                    <a:pt x="389" y="154"/>
                  </a:lnTo>
                  <a:lnTo>
                    <a:pt x="400" y="162"/>
                  </a:lnTo>
                  <a:lnTo>
                    <a:pt x="409" y="170"/>
                  </a:lnTo>
                  <a:lnTo>
                    <a:pt x="416" y="179"/>
                  </a:lnTo>
                  <a:lnTo>
                    <a:pt x="421" y="189"/>
                  </a:lnTo>
                  <a:lnTo>
                    <a:pt x="424" y="200"/>
                  </a:lnTo>
                  <a:lnTo>
                    <a:pt x="425" y="212"/>
                  </a:lnTo>
                  <a:lnTo>
                    <a:pt x="425" y="21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412" fontAlgn="auto">
                <a:spcBef>
                  <a:spcPts val="0"/>
                </a:spcBef>
                <a:spcAft>
                  <a:spcPts val="0"/>
                </a:spcAft>
              </a:pPr>
              <a:endParaRPr lang="ar-SA" sz="1800">
                <a:latin typeface="Calibri"/>
                <a:ea typeface="+mn-ea"/>
              </a:endParaRPr>
            </a:p>
          </p:txBody>
        </p:sp>
      </p:grpSp>
    </p:spTree>
    <p:extLst>
      <p:ext uri="{BB962C8B-B14F-4D97-AF65-F5344CB8AC3E}">
        <p14:creationId xmlns:p14="http://schemas.microsoft.com/office/powerpoint/2010/main" val="26820863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219450" cy="4852171"/>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8203" t="53167"/>
          <a:stretch/>
        </p:blipFill>
        <p:spPr>
          <a:xfrm flipV="1">
            <a:off x="6324599" y="-31747"/>
            <a:ext cx="6565107"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28" name="图片 27">
            <a:extLst>
              <a:ext uri="{FF2B5EF4-FFF2-40B4-BE49-F238E27FC236}">
                <a16:creationId xmlns:a16="http://schemas.microsoft.com/office/drawing/2014/main" id="{D4BD2F4F-9057-4826-9EE0-76F707897182}"/>
              </a:ext>
            </a:extLst>
          </p:cNvPr>
          <p:cNvPicPr>
            <a:picLocks noChangeAspect="1"/>
          </p:cNvPicPr>
          <p:nvPr/>
        </p:nvPicPr>
        <p:blipFill rotWithShape="1">
          <a:blip r:embed="rId6">
            <a:extLst>
              <a:ext uri="{28A0092B-C50C-407E-A947-70E740481C1C}">
                <a14:useLocalDpi xmlns:a14="http://schemas.microsoft.com/office/drawing/2010/main" val="0"/>
              </a:ext>
            </a:extLst>
          </a:blip>
          <a:srcRect t="48601"/>
          <a:stretch/>
        </p:blipFill>
        <p:spPr>
          <a:xfrm>
            <a:off x="1162050" y="4908769"/>
            <a:ext cx="11029950" cy="1944942"/>
          </a:xfrm>
          <a:prstGeom prst="rect">
            <a:avLst/>
          </a:prstGeom>
        </p:spPr>
      </p:pic>
      <p:sp>
        <p:nvSpPr>
          <p:cNvPr id="29" name="文本框 28">
            <a:extLst>
              <a:ext uri="{FF2B5EF4-FFF2-40B4-BE49-F238E27FC236}">
                <a16:creationId xmlns:a16="http://schemas.microsoft.com/office/drawing/2014/main" id="{E69DB357-9821-4D77-AEF3-A5AD14309E17}"/>
              </a:ext>
            </a:extLst>
          </p:cNvPr>
          <p:cNvSpPr txBox="1"/>
          <p:nvPr/>
        </p:nvSpPr>
        <p:spPr>
          <a:xfrm>
            <a:off x="4310896" y="1989397"/>
            <a:ext cx="3570208" cy="1107996"/>
          </a:xfrm>
          <a:prstGeom prst="rect">
            <a:avLst/>
          </a:prstGeom>
          <a:noFill/>
        </p:spPr>
        <p:txBody>
          <a:bodyPr wrap="none" rtlCol="0">
            <a:spAutoFit/>
          </a:bodyPr>
          <a:lstStyle/>
          <a:p>
            <a:r>
              <a:rPr lang="zh-CN" altLang="en-US" sz="6600" dirty="0">
                <a:solidFill>
                  <a:srgbClr val="83743D"/>
                </a:solidFill>
              </a:rPr>
              <a:t>前端设计</a:t>
            </a:r>
          </a:p>
        </p:txBody>
      </p:sp>
      <p:grpSp>
        <p:nvGrpSpPr>
          <p:cNvPr id="2" name="组合 1">
            <a:extLst>
              <a:ext uri="{FF2B5EF4-FFF2-40B4-BE49-F238E27FC236}">
                <a16:creationId xmlns:a16="http://schemas.microsoft.com/office/drawing/2014/main" id="{C32983D9-C7AD-4B9C-9F31-040B97CED26A}"/>
              </a:ext>
            </a:extLst>
          </p:cNvPr>
          <p:cNvGrpSpPr/>
          <p:nvPr/>
        </p:nvGrpSpPr>
        <p:grpSpPr>
          <a:xfrm>
            <a:off x="4237450" y="3035578"/>
            <a:ext cx="3765550" cy="461665"/>
            <a:chOff x="4237450" y="3035578"/>
            <a:chExt cx="3765550" cy="461665"/>
          </a:xfrm>
        </p:grpSpPr>
        <p:sp>
          <p:nvSpPr>
            <p:cNvPr id="30" name="矩形 29">
              <a:extLst>
                <a:ext uri="{FF2B5EF4-FFF2-40B4-BE49-F238E27FC236}">
                  <a16:creationId xmlns:a16="http://schemas.microsoft.com/office/drawing/2014/main" id="{5611A631-80E9-4426-9AFE-AA9AC187D587}"/>
                </a:ext>
              </a:extLst>
            </p:cNvPr>
            <p:cNvSpPr/>
            <p:nvPr/>
          </p:nvSpPr>
          <p:spPr>
            <a:xfrm>
              <a:off x="4237450" y="3075911"/>
              <a:ext cx="3765550" cy="381000"/>
            </a:xfrm>
            <a:prstGeom prst="rect">
              <a:avLst/>
            </a:prstGeom>
            <a:solidFill>
              <a:srgbClr val="D0BB8B"/>
            </a:solidFill>
            <a:ln>
              <a:solidFill>
                <a:srgbClr val="986D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A4E6014-A809-4712-B775-18EA6327F962}"/>
                </a:ext>
              </a:extLst>
            </p:cNvPr>
            <p:cNvSpPr txBox="1"/>
            <p:nvPr/>
          </p:nvSpPr>
          <p:spPr>
            <a:xfrm>
              <a:off x="4510500" y="3035578"/>
              <a:ext cx="3219449" cy="461665"/>
            </a:xfrm>
            <a:prstGeom prst="rect">
              <a:avLst/>
            </a:prstGeom>
            <a:noFill/>
          </p:spPr>
          <p:txBody>
            <a:bodyPr wrap="square" rtlCol="0">
              <a:spAutoFit/>
            </a:bodyPr>
            <a:lstStyle/>
            <a:p>
              <a:pPr algn="ctr"/>
              <a:r>
                <a:rPr lang="zh-CN" altLang="en-US" sz="2400" dirty="0"/>
                <a:t>汇报人：林熙琳</a:t>
              </a:r>
            </a:p>
          </p:txBody>
        </p:sp>
      </p:grpSp>
      <p:grpSp>
        <p:nvGrpSpPr>
          <p:cNvPr id="32" name="组合 31">
            <a:extLst>
              <a:ext uri="{FF2B5EF4-FFF2-40B4-BE49-F238E27FC236}">
                <a16:creationId xmlns:a16="http://schemas.microsoft.com/office/drawing/2014/main" id="{008CD3A1-99D4-4599-B7AF-6CD46AA726D2}"/>
              </a:ext>
            </a:extLst>
          </p:cNvPr>
          <p:cNvGrpSpPr/>
          <p:nvPr/>
        </p:nvGrpSpPr>
        <p:grpSpPr>
          <a:xfrm>
            <a:off x="5289550" y="3792637"/>
            <a:ext cx="1612900" cy="114300"/>
            <a:chOff x="10223500" y="5253808"/>
            <a:chExt cx="1612900" cy="114300"/>
          </a:xfrm>
        </p:grpSpPr>
        <p:sp>
          <p:nvSpPr>
            <p:cNvPr id="33" name="椭圆 32">
              <a:extLst>
                <a:ext uri="{FF2B5EF4-FFF2-40B4-BE49-F238E27FC236}">
                  <a16:creationId xmlns:a16="http://schemas.microsoft.com/office/drawing/2014/main" id="{0968356E-5932-4714-AD04-331800962BF2}"/>
                </a:ext>
              </a:extLst>
            </p:cNvPr>
            <p:cNvSpPr/>
            <p:nvPr/>
          </p:nvSpPr>
          <p:spPr>
            <a:xfrm>
              <a:off x="117221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D11FDC6-2A12-45C5-9DF7-42CBD8488E5F}"/>
                </a:ext>
              </a:extLst>
            </p:cNvPr>
            <p:cNvSpPr/>
            <p:nvPr/>
          </p:nvSpPr>
          <p:spPr>
            <a:xfrm>
              <a:off x="113474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2450C40-47F2-4B88-BC2C-0441B3DCB1AD}"/>
                </a:ext>
              </a:extLst>
            </p:cNvPr>
            <p:cNvSpPr/>
            <p:nvPr/>
          </p:nvSpPr>
          <p:spPr>
            <a:xfrm>
              <a:off x="109728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852D0C4-8F74-406D-BCC2-D4E95E97C107}"/>
                </a:ext>
              </a:extLst>
            </p:cNvPr>
            <p:cNvSpPr/>
            <p:nvPr/>
          </p:nvSpPr>
          <p:spPr>
            <a:xfrm>
              <a:off x="10598150" y="5253808"/>
              <a:ext cx="114300" cy="114300"/>
            </a:xfrm>
            <a:prstGeom prst="ellipse">
              <a:avLst/>
            </a:prstGeom>
            <a:solidFill>
              <a:srgbClr val="E8CD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60FD681-840D-4DBE-8F6B-3EC2D19C7760}"/>
                </a:ext>
              </a:extLst>
            </p:cNvPr>
            <p:cNvSpPr/>
            <p:nvPr/>
          </p:nvSpPr>
          <p:spPr>
            <a:xfrm>
              <a:off x="10223500" y="5253808"/>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462038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38" presetClass="entr" presetSubtype="0" accel="50000" fill="hold" grpId="0" nodeType="afterEffect">
                                  <p:stCondLst>
                                    <p:cond delay="0"/>
                                  </p:stCondLst>
                                  <p:iterate type="lt">
                                    <p:tmPct val="50000"/>
                                  </p:iterate>
                                  <p:childTnLst>
                                    <p:set>
                                      <p:cBhvr>
                                        <p:cTn id="26" dur="1" fill="hold">
                                          <p:stCondLst>
                                            <p:cond delay="0"/>
                                          </p:stCondLst>
                                        </p:cTn>
                                        <p:tgtEl>
                                          <p:spTgt spid="29"/>
                                        </p:tgtEl>
                                        <p:attrNameLst>
                                          <p:attrName>style.visibility</p:attrName>
                                        </p:attrNameLst>
                                      </p:cBhvr>
                                      <p:to>
                                        <p:strVal val="visible"/>
                                      </p:to>
                                    </p:set>
                                    <p:set>
                                      <p:cBhvr>
                                        <p:cTn id="27" dur="227" fill="hold">
                                          <p:stCondLst>
                                            <p:cond delay="0"/>
                                          </p:stCondLst>
                                        </p:cTn>
                                        <p:tgtEl>
                                          <p:spTgt spid="29"/>
                                        </p:tgtEl>
                                        <p:attrNameLst>
                                          <p:attrName>style.rotation</p:attrName>
                                        </p:attrNameLst>
                                      </p:cBhvr>
                                      <p:to>
                                        <p:strVal val="-45.0"/>
                                      </p:to>
                                    </p:set>
                                    <p:anim calcmode="lin" valueType="num">
                                      <p:cBhvr>
                                        <p:cTn id="28" dur="227" fill="hold">
                                          <p:stCondLst>
                                            <p:cond delay="227"/>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29" dur="227"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30" dur="78" decel="50000" autoRev="1" fill="hold">
                                          <p:stCondLst>
                                            <p:cond delay="227"/>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31" dur="68" fill="hold">
                                          <p:stCondLst>
                                            <p:cond delay="432"/>
                                          </p:stCondLst>
                                        </p:cTn>
                                        <p:tgtEl>
                                          <p:spTgt spid="29"/>
                                        </p:tgtEl>
                                        <p:attrNameLst>
                                          <p:attrName>ppt_y</p:attrName>
                                        </p:attrNameLst>
                                      </p:cBhvr>
                                      <p:tavLst>
                                        <p:tav tm="0">
                                          <p:val>
                                            <p:strVal val="#ppt_y-(0.354*#ppt_w-0.172*#ppt_h)"/>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10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06E549-9086-4BBC-8B1E-850D65D5EC5E}"/>
              </a:ext>
            </a:extLst>
          </p:cNvPr>
          <p:cNvPicPr>
            <a:picLocks noChangeAspect="1"/>
          </p:cNvPicPr>
          <p:nvPr/>
        </p:nvPicPr>
        <p:blipFill rotWithShape="1">
          <a:blip r:embed="rId2">
            <a:extLst>
              <a:ext uri="{28A0092B-C50C-407E-A947-70E740481C1C}">
                <a14:useLocalDpi xmlns:a14="http://schemas.microsoft.com/office/drawing/2010/main" val="0"/>
              </a:ext>
            </a:extLst>
          </a:blip>
          <a:srcRect l="57874" b="22765"/>
          <a:stretch/>
        </p:blipFill>
        <p:spPr>
          <a:xfrm>
            <a:off x="9644063" y="0"/>
            <a:ext cx="2547937" cy="3538538"/>
          </a:xfrm>
          <a:prstGeom prst="rect">
            <a:avLst/>
          </a:prstGeom>
        </p:spPr>
      </p:pic>
      <p:pic>
        <p:nvPicPr>
          <p:cNvPr id="11" name="图片 10">
            <a:extLst>
              <a:ext uri="{FF2B5EF4-FFF2-40B4-BE49-F238E27FC236}">
                <a16:creationId xmlns:a16="http://schemas.microsoft.com/office/drawing/2014/main" id="{3F6683B9-4098-4DDA-863E-C1729F75A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006600" cy="3024233"/>
          </a:xfrm>
          <a:prstGeom prst="rect">
            <a:avLst/>
          </a:prstGeom>
        </p:spPr>
      </p:pic>
      <p:pic>
        <p:nvPicPr>
          <p:cNvPr id="24" name="图片 23">
            <a:extLst>
              <a:ext uri="{FF2B5EF4-FFF2-40B4-BE49-F238E27FC236}">
                <a16:creationId xmlns:a16="http://schemas.microsoft.com/office/drawing/2014/main" id="{0136BC97-6209-4B5D-A0EB-3A871F304851}"/>
              </a:ext>
            </a:extLst>
          </p:cNvPr>
          <p:cNvPicPr>
            <a:picLocks noChangeAspect="1"/>
          </p:cNvPicPr>
          <p:nvPr/>
        </p:nvPicPr>
        <p:blipFill rotWithShape="1">
          <a:blip r:embed="rId4">
            <a:extLst>
              <a:ext uri="{28A0092B-C50C-407E-A947-70E740481C1C}">
                <a14:useLocalDpi xmlns:a14="http://schemas.microsoft.com/office/drawing/2010/main" val="0"/>
              </a:ext>
            </a:extLst>
          </a:blip>
          <a:srcRect l="27220" t="53167"/>
          <a:stretch/>
        </p:blipFill>
        <p:spPr>
          <a:xfrm flipV="1">
            <a:off x="6234723" y="-31747"/>
            <a:ext cx="6654983" cy="1150904"/>
          </a:xfrm>
          <a:prstGeom prst="rect">
            <a:avLst/>
          </a:prstGeom>
        </p:spPr>
      </p:pic>
      <p:pic>
        <p:nvPicPr>
          <p:cNvPr id="26" name="图片 25">
            <a:extLst>
              <a:ext uri="{FF2B5EF4-FFF2-40B4-BE49-F238E27FC236}">
                <a16:creationId xmlns:a16="http://schemas.microsoft.com/office/drawing/2014/main" id="{A7CFA1F6-6DA5-45AB-B018-DDA40FB1C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43425"/>
            <a:ext cx="4314825" cy="2314575"/>
          </a:xfrm>
          <a:prstGeom prst="rect">
            <a:avLst/>
          </a:prstGeom>
        </p:spPr>
      </p:pic>
      <p:pic>
        <p:nvPicPr>
          <p:cNvPr id="56" name="图片 55">
            <a:extLst>
              <a:ext uri="{FF2B5EF4-FFF2-40B4-BE49-F238E27FC236}">
                <a16:creationId xmlns:a16="http://schemas.microsoft.com/office/drawing/2014/main" id="{AFEB6CDD-F982-4AD4-84B2-B6848FEE1535}"/>
              </a:ext>
            </a:extLst>
          </p:cNvPr>
          <p:cNvPicPr>
            <a:picLocks noChangeAspect="1"/>
          </p:cNvPicPr>
          <p:nvPr/>
        </p:nvPicPr>
        <p:blipFill rotWithShape="1">
          <a:blip r:embed="rId4">
            <a:extLst>
              <a:ext uri="{28A0092B-C50C-407E-A947-70E740481C1C}">
                <a14:useLocalDpi xmlns:a14="http://schemas.microsoft.com/office/drawing/2010/main" val="0"/>
              </a:ext>
            </a:extLst>
          </a:blip>
          <a:srcRect l="26952" t="53167"/>
          <a:stretch/>
        </p:blipFill>
        <p:spPr>
          <a:xfrm>
            <a:off x="2964533" y="5707096"/>
            <a:ext cx="6679530" cy="1150904"/>
          </a:xfrm>
          <a:prstGeom prst="rect">
            <a:avLst/>
          </a:prstGeom>
        </p:spPr>
      </p:pic>
      <p:pic>
        <p:nvPicPr>
          <p:cNvPr id="57" name="图片 56">
            <a:extLst>
              <a:ext uri="{FF2B5EF4-FFF2-40B4-BE49-F238E27FC236}">
                <a16:creationId xmlns:a16="http://schemas.microsoft.com/office/drawing/2014/main" id="{C4434F02-511A-4D49-BA7A-D3E0013B8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71469">
            <a:off x="9983121" y="4932197"/>
            <a:ext cx="2006600" cy="3024233"/>
          </a:xfrm>
          <a:prstGeom prst="rect">
            <a:avLst/>
          </a:prstGeom>
        </p:spPr>
      </p:pic>
      <p:pic>
        <p:nvPicPr>
          <p:cNvPr id="7" name="图片 6">
            <a:extLst>
              <a:ext uri="{FF2B5EF4-FFF2-40B4-BE49-F238E27FC236}">
                <a16:creationId xmlns:a16="http://schemas.microsoft.com/office/drawing/2014/main" id="{C727EA33-3EDD-4B3B-9658-5966AA6EDF9F}"/>
              </a:ext>
            </a:extLst>
          </p:cNvPr>
          <p:cNvPicPr>
            <a:picLocks noChangeAspect="1"/>
          </p:cNvPicPr>
          <p:nvPr/>
        </p:nvPicPr>
        <p:blipFill>
          <a:blip r:embed="rId6"/>
          <a:stretch>
            <a:fillRect/>
          </a:stretch>
        </p:blipFill>
        <p:spPr>
          <a:xfrm>
            <a:off x="8230290" y="2558019"/>
            <a:ext cx="3111044" cy="2019088"/>
          </a:xfrm>
          <a:prstGeom prst="rect">
            <a:avLst/>
          </a:prstGeom>
        </p:spPr>
      </p:pic>
      <p:pic>
        <p:nvPicPr>
          <p:cNvPr id="8" name="图片 7">
            <a:extLst>
              <a:ext uri="{FF2B5EF4-FFF2-40B4-BE49-F238E27FC236}">
                <a16:creationId xmlns:a16="http://schemas.microsoft.com/office/drawing/2014/main" id="{38EACB4C-954F-48F3-96FE-33B20E3B5BE9}"/>
              </a:ext>
            </a:extLst>
          </p:cNvPr>
          <p:cNvPicPr>
            <a:picLocks noChangeAspect="1"/>
          </p:cNvPicPr>
          <p:nvPr/>
        </p:nvPicPr>
        <p:blipFill>
          <a:blip r:embed="rId7"/>
          <a:stretch>
            <a:fillRect/>
          </a:stretch>
        </p:blipFill>
        <p:spPr>
          <a:xfrm>
            <a:off x="4795326" y="2181489"/>
            <a:ext cx="2858512" cy="2839582"/>
          </a:xfrm>
          <a:prstGeom prst="rect">
            <a:avLst/>
          </a:prstGeom>
        </p:spPr>
      </p:pic>
      <p:pic>
        <p:nvPicPr>
          <p:cNvPr id="9" name="图片 8">
            <a:extLst>
              <a:ext uri="{FF2B5EF4-FFF2-40B4-BE49-F238E27FC236}">
                <a16:creationId xmlns:a16="http://schemas.microsoft.com/office/drawing/2014/main" id="{2B10BCC5-2D61-4DDD-A16B-3D34399129EA}"/>
              </a:ext>
            </a:extLst>
          </p:cNvPr>
          <p:cNvPicPr>
            <a:picLocks noChangeAspect="1"/>
          </p:cNvPicPr>
          <p:nvPr/>
        </p:nvPicPr>
        <p:blipFill>
          <a:blip r:embed="rId8"/>
          <a:stretch>
            <a:fillRect/>
          </a:stretch>
        </p:blipFill>
        <p:spPr>
          <a:xfrm>
            <a:off x="1120508" y="2591701"/>
            <a:ext cx="3066994" cy="1951724"/>
          </a:xfrm>
          <a:prstGeom prst="rect">
            <a:avLst/>
          </a:prstGeom>
        </p:spPr>
      </p:pic>
    </p:spTree>
    <p:extLst>
      <p:ext uri="{BB962C8B-B14F-4D97-AF65-F5344CB8AC3E}">
        <p14:creationId xmlns:p14="http://schemas.microsoft.com/office/powerpoint/2010/main" val="20230715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 presetClass="entr" presetSubtype="4" fill="hold" nodeType="withEffect">
                                  <p:stCondLst>
                                    <p:cond delay="50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1541</Words>
  <Application>Microsoft Macintosh PowerPoint</Application>
  <PresentationFormat>宽屏</PresentationFormat>
  <Paragraphs>230</Paragraphs>
  <Slides>36</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等线</vt:lpstr>
      <vt:lpstr>等线 Light</vt:lpstr>
      <vt:lpstr>STHupo</vt:lpstr>
      <vt:lpstr>微软雅黑</vt:lpstr>
      <vt:lpstr>微软雅黑 Light</vt:lpstr>
      <vt:lpstr>字魂36号-正文宋楷</vt:lpstr>
      <vt:lpstr>Lato</vt:lpstr>
      <vt:lpstr>Arial</vt:lpstr>
      <vt:lpstr>Calibri</vt:lpstr>
      <vt:lpstr>Source Sans Pro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陈 宇阳</cp:lastModifiedBy>
  <cp:revision>28</cp:revision>
  <dcterms:created xsi:type="dcterms:W3CDTF">2020-08-15T07:07:58Z</dcterms:created>
  <dcterms:modified xsi:type="dcterms:W3CDTF">2021-07-11T14:36:47Z</dcterms:modified>
</cp:coreProperties>
</file>